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6858000"/>
  <p:notesSz cx="6858000" cy="9144000"/>
  <p:custDataLst>
    <p:tags r:id="rId6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8" Type="http://schemas.openxmlformats.org/officeDocument/2006/relationships/tags" Target="tags/tag8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6740" b="34508"/>
          <a:stretch>
            <a:fillRect/>
          </a:stretch>
        </p:blipFill>
        <p:spPr>
          <a:xfrm rot="21600000">
            <a:off x="0" y="635"/>
            <a:ext cx="9144000" cy="68580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986790" y="1435735"/>
            <a:ext cx="6964680" cy="2627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7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97000"/>
              </a:lnSpc>
            </a:pPr>
            <a:r>
              <a:rPr sz="54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学习贯彻二十届三中全会</a:t>
            </a:r>
            <a:r>
              <a:rPr sz="5400" b="1" kern="0" spc="-1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精神</a:t>
            </a:r>
            <a:endParaRPr sz="5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ts val="1845"/>
              </a:lnSpc>
              <a:spcBef>
                <a:spcPts val="455"/>
              </a:spcBef>
            </a:pP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70735" algn="ctr" rtl="0" eaLnBrk="0">
              <a:lnSpc>
                <a:spcPct val="94000"/>
              </a:lnSpc>
              <a:spcBef>
                <a:spcPts val="605"/>
              </a:spcBef>
            </a:pPr>
            <a:endParaRPr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27810" y="4601409"/>
            <a:ext cx="5523868" cy="404960"/>
            <a:chOff x="6844273" y="6258858"/>
            <a:chExt cx="4227748" cy="309959"/>
          </a:xfrm>
        </p:grpSpPr>
        <p:grpSp>
          <p:nvGrpSpPr>
            <p:cNvPr id="16" name="PA-102216"/>
            <p:cNvGrpSpPr/>
            <p:nvPr>
              <p:custDataLst>
                <p:tags r:id="rId2"/>
              </p:custDataLst>
            </p:nvPr>
          </p:nvGrpSpPr>
          <p:grpSpPr>
            <a:xfrm>
              <a:off x="6844273" y="6276354"/>
              <a:ext cx="292463" cy="292463"/>
              <a:chOff x="291189" y="3535885"/>
              <a:chExt cx="219347" cy="219347"/>
            </a:xfrm>
          </p:grpSpPr>
          <p:sp>
            <p:nvSpPr>
              <p:cNvPr id="67" name="PA-椭圆 10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91189" y="3535885"/>
                <a:ext cx="219347" cy="219347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CBAB89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ea"/>
                  <a:cs typeface="阿里巴巴普惠体 Light" panose="00020600040101010101" pitchFamily="18" charset="-122"/>
                  <a:sym typeface="字魂58号-创中黑-Regular" panose="00000500000000000000" pitchFamily="2" charset="-122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354007" y="3583766"/>
                <a:ext cx="100336" cy="114060"/>
                <a:chOff x="354007" y="3583766"/>
                <a:chExt cx="100336" cy="114060"/>
              </a:xfrm>
            </p:grpSpPr>
            <p:sp>
              <p:nvSpPr>
                <p:cNvPr id="69" name="PA-任意多边形 12"/>
                <p:cNvSpPr>
                  <a:spLocks noEditPoint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374131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dist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n-ea"/>
                    <a:cs typeface="阿里巴巴普惠体 Light" panose="00020600040101010101" pitchFamily="18" charset="-122"/>
                    <a:sym typeface="字魂58号-创中黑-Regular" panose="00000500000000000000" pitchFamily="2" charset="-122"/>
                  </a:endParaRPr>
                </a:p>
              </p:txBody>
            </p:sp>
            <p:sp>
              <p:nvSpPr>
                <p:cNvPr id="70" name="PA-任意多边形 13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354007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62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dist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+mn-ea"/>
                    <a:cs typeface="阿里巴巴普惠体 Light" panose="00020600040101010101" pitchFamily="18" charset="-122"/>
                    <a:sym typeface="字魂58号-创中黑-Regular" panose="00000500000000000000" pitchFamily="2" charset="-122"/>
                  </a:endParaRPr>
                </a:p>
              </p:txBody>
            </p:sp>
          </p:grpSp>
        </p:grpSp>
        <p:sp>
          <p:nvSpPr>
            <p:cNvPr id="17" name="PA-102219"/>
            <p:cNvSpPr/>
            <p:nvPr>
              <p:custDataLst>
                <p:tags r:id="rId6"/>
              </p:custDataLst>
            </p:nvPr>
          </p:nvSpPr>
          <p:spPr>
            <a:xfrm>
              <a:off x="7122222" y="6283823"/>
              <a:ext cx="1808480" cy="258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宋体 CN SemiBold" panose="02020600000000000000" pitchFamily="18" charset="-122"/>
                  <a:ea typeface="思源宋体 CN SemiBold" panose="02020600000000000000" pitchFamily="18" charset="-122"/>
                  <a:cs typeface="阿里巴巴普惠体 Light" panose="00020600040101010101" pitchFamily="18" charset="-122"/>
                  <a:sym typeface="字魂58号-创中黑-Regular" panose="00000500000000000000" pitchFamily="2" charset="-122"/>
                </a:rPr>
                <a:t>授课人：陈年初</a:t>
              </a:r>
              <a:endParaRPr kumimoji="0" lang="en-US" altLang="zh-CN" sz="1600" b="1" i="0" u="none" strike="noStrike" kern="0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阿里巴巴普惠体 Light" panose="00020600040101010101" pitchFamily="18" charset="-122"/>
                <a:sym typeface="字魂58号-创中黑-Regular" panose="00000500000000000000" pitchFamily="2" charset="-122"/>
              </a:endParaRPr>
            </a:p>
          </p:txBody>
        </p:sp>
        <p:sp>
          <p:nvSpPr>
            <p:cNvPr id="20" name="PA-椭圆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888842" y="6258858"/>
              <a:ext cx="292463" cy="292463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阿里巴巴普惠体 Light" panose="00020600040101010101" pitchFamily="18" charset="-122"/>
                <a:sym typeface="字魂58号-创中黑-Regular" panose="00000500000000000000" pitchFamily="2" charset="-122"/>
              </a:endParaRPr>
            </a:p>
          </p:txBody>
        </p:sp>
        <p:sp>
          <p:nvSpPr>
            <p:cNvPr id="5" name="PA-任意多边形 13"/>
            <p:cNvSpPr/>
            <p:nvPr/>
          </p:nvSpPr>
          <p:spPr bwMode="auto">
            <a:xfrm>
              <a:off x="8954105" y="6323998"/>
              <a:ext cx="162428" cy="162182"/>
            </a:xfrm>
            <a:custGeom>
              <a:avLst/>
              <a:gdLst>
                <a:gd name="connsiteX0" fmla="*/ 497263 w 607639"/>
                <a:gd name="connsiteY0" fmla="*/ 328623 h 606722"/>
                <a:gd name="connsiteX1" fmla="*/ 544974 w 607639"/>
                <a:gd name="connsiteY1" fmla="*/ 350843 h 606722"/>
                <a:gd name="connsiteX2" fmla="*/ 543639 w 607639"/>
                <a:gd name="connsiteY2" fmla="*/ 393860 h 606722"/>
                <a:gd name="connsiteX3" fmla="*/ 541324 w 607639"/>
                <a:gd name="connsiteY3" fmla="*/ 396170 h 606722"/>
                <a:gd name="connsiteX4" fmla="*/ 540612 w 607639"/>
                <a:gd name="connsiteY4" fmla="*/ 409591 h 606722"/>
                <a:gd name="connsiteX5" fmla="*/ 545241 w 607639"/>
                <a:gd name="connsiteY5" fmla="*/ 413679 h 606722"/>
                <a:gd name="connsiteX6" fmla="*/ 550938 w 607639"/>
                <a:gd name="connsiteY6" fmla="*/ 432077 h 606722"/>
                <a:gd name="connsiteX7" fmla="*/ 548178 w 607639"/>
                <a:gd name="connsiteY7" fmla="*/ 454119 h 606722"/>
                <a:gd name="connsiteX8" fmla="*/ 535538 w 607639"/>
                <a:gd name="connsiteY8" fmla="*/ 472161 h 606722"/>
                <a:gd name="connsiteX9" fmla="*/ 515688 w 607639"/>
                <a:gd name="connsiteY9" fmla="*/ 511356 h 606722"/>
                <a:gd name="connsiteX10" fmla="*/ 517291 w 607639"/>
                <a:gd name="connsiteY10" fmla="*/ 517667 h 606722"/>
                <a:gd name="connsiteX11" fmla="*/ 555299 w 607639"/>
                <a:gd name="connsiteY11" fmla="*/ 527177 h 606722"/>
                <a:gd name="connsiteX12" fmla="*/ 607639 w 607639"/>
                <a:gd name="connsiteY12" fmla="*/ 594013 h 606722"/>
                <a:gd name="connsiteX13" fmla="*/ 594910 w 607639"/>
                <a:gd name="connsiteY13" fmla="*/ 606722 h 606722"/>
                <a:gd name="connsiteX14" fmla="*/ 341757 w 607639"/>
                <a:gd name="connsiteY14" fmla="*/ 606722 h 606722"/>
                <a:gd name="connsiteX15" fmla="*/ 329117 w 607639"/>
                <a:gd name="connsiteY15" fmla="*/ 594013 h 606722"/>
                <a:gd name="connsiteX16" fmla="*/ 381368 w 607639"/>
                <a:gd name="connsiteY16" fmla="*/ 527177 h 606722"/>
                <a:gd name="connsiteX17" fmla="*/ 419376 w 607639"/>
                <a:gd name="connsiteY17" fmla="*/ 517667 h 606722"/>
                <a:gd name="connsiteX18" fmla="*/ 421246 w 607639"/>
                <a:gd name="connsiteY18" fmla="*/ 510290 h 606722"/>
                <a:gd name="connsiteX19" fmla="*/ 402553 w 607639"/>
                <a:gd name="connsiteY19" fmla="*/ 472517 h 606722"/>
                <a:gd name="connsiteX20" fmla="*/ 388489 w 607639"/>
                <a:gd name="connsiteY20" fmla="*/ 454030 h 606722"/>
                <a:gd name="connsiteX21" fmla="*/ 385729 w 607639"/>
                <a:gd name="connsiteY21" fmla="*/ 432077 h 606722"/>
                <a:gd name="connsiteX22" fmla="*/ 391515 w 607639"/>
                <a:gd name="connsiteY22" fmla="*/ 413502 h 606722"/>
                <a:gd name="connsiteX23" fmla="*/ 396589 w 607639"/>
                <a:gd name="connsiteY23" fmla="*/ 409236 h 606722"/>
                <a:gd name="connsiteX24" fmla="*/ 395165 w 607639"/>
                <a:gd name="connsiteY24" fmla="*/ 390660 h 606722"/>
                <a:gd name="connsiteX25" fmla="*/ 453379 w 607639"/>
                <a:gd name="connsiteY25" fmla="*/ 339644 h 606722"/>
                <a:gd name="connsiteX26" fmla="*/ 497263 w 607639"/>
                <a:gd name="connsiteY26" fmla="*/ 328623 h 606722"/>
                <a:gd name="connsiteX27" fmla="*/ 346615 w 607639"/>
                <a:gd name="connsiteY27" fmla="*/ 177945 h 606722"/>
                <a:gd name="connsiteX28" fmla="*/ 354451 w 607639"/>
                <a:gd name="connsiteY28" fmla="*/ 189587 h 606722"/>
                <a:gd name="connsiteX29" fmla="*/ 354451 w 607639"/>
                <a:gd name="connsiteY29" fmla="*/ 391861 h 606722"/>
                <a:gd name="connsiteX30" fmla="*/ 341807 w 607639"/>
                <a:gd name="connsiteY30" fmla="*/ 404481 h 606722"/>
                <a:gd name="connsiteX31" fmla="*/ 329074 w 607639"/>
                <a:gd name="connsiteY31" fmla="*/ 391861 h 606722"/>
                <a:gd name="connsiteX32" fmla="*/ 329074 w 607639"/>
                <a:gd name="connsiteY32" fmla="*/ 220159 h 606722"/>
                <a:gd name="connsiteX33" fmla="*/ 300136 w 607639"/>
                <a:gd name="connsiteY33" fmla="*/ 249132 h 606722"/>
                <a:gd name="connsiteX34" fmla="*/ 282149 w 607639"/>
                <a:gd name="connsiteY34" fmla="*/ 249132 h 606722"/>
                <a:gd name="connsiteX35" fmla="*/ 282149 w 607639"/>
                <a:gd name="connsiteY35" fmla="*/ 231268 h 606722"/>
                <a:gd name="connsiteX36" fmla="*/ 332814 w 607639"/>
                <a:gd name="connsiteY36" fmla="*/ 180700 h 606722"/>
                <a:gd name="connsiteX37" fmla="*/ 346615 w 607639"/>
                <a:gd name="connsiteY37" fmla="*/ 177945 h 606722"/>
                <a:gd name="connsiteX38" fmla="*/ 189856 w 607639"/>
                <a:gd name="connsiteY38" fmla="*/ 176978 h 606722"/>
                <a:gd name="connsiteX39" fmla="*/ 253118 w 607639"/>
                <a:gd name="connsiteY39" fmla="*/ 240163 h 606722"/>
                <a:gd name="connsiteX40" fmla="*/ 227849 w 607639"/>
                <a:gd name="connsiteY40" fmla="*/ 290729 h 606722"/>
                <a:gd name="connsiteX41" fmla="*/ 253118 w 607639"/>
                <a:gd name="connsiteY41" fmla="*/ 341296 h 606722"/>
                <a:gd name="connsiteX42" fmla="*/ 189856 w 607639"/>
                <a:gd name="connsiteY42" fmla="*/ 404481 h 606722"/>
                <a:gd name="connsiteX43" fmla="*/ 126594 w 607639"/>
                <a:gd name="connsiteY43" fmla="*/ 341296 h 606722"/>
                <a:gd name="connsiteX44" fmla="*/ 139229 w 607639"/>
                <a:gd name="connsiteY44" fmla="*/ 328677 h 606722"/>
                <a:gd name="connsiteX45" fmla="*/ 151952 w 607639"/>
                <a:gd name="connsiteY45" fmla="*/ 341296 h 606722"/>
                <a:gd name="connsiteX46" fmla="*/ 189856 w 607639"/>
                <a:gd name="connsiteY46" fmla="*/ 379243 h 606722"/>
                <a:gd name="connsiteX47" fmla="*/ 227849 w 607639"/>
                <a:gd name="connsiteY47" fmla="*/ 341296 h 606722"/>
                <a:gd name="connsiteX48" fmla="*/ 189856 w 607639"/>
                <a:gd name="connsiteY48" fmla="*/ 303349 h 606722"/>
                <a:gd name="connsiteX49" fmla="*/ 164587 w 607639"/>
                <a:gd name="connsiteY49" fmla="*/ 303349 h 606722"/>
                <a:gd name="connsiteX50" fmla="*/ 151952 w 607639"/>
                <a:gd name="connsiteY50" fmla="*/ 290729 h 606722"/>
                <a:gd name="connsiteX51" fmla="*/ 164587 w 607639"/>
                <a:gd name="connsiteY51" fmla="*/ 278110 h 606722"/>
                <a:gd name="connsiteX52" fmla="*/ 189856 w 607639"/>
                <a:gd name="connsiteY52" fmla="*/ 278110 h 606722"/>
                <a:gd name="connsiteX53" fmla="*/ 227849 w 607639"/>
                <a:gd name="connsiteY53" fmla="*/ 240163 h 606722"/>
                <a:gd name="connsiteX54" fmla="*/ 189856 w 607639"/>
                <a:gd name="connsiteY54" fmla="*/ 202305 h 606722"/>
                <a:gd name="connsiteX55" fmla="*/ 151952 w 607639"/>
                <a:gd name="connsiteY55" fmla="*/ 240163 h 606722"/>
                <a:gd name="connsiteX56" fmla="*/ 139229 w 607639"/>
                <a:gd name="connsiteY56" fmla="*/ 252782 h 606722"/>
                <a:gd name="connsiteX57" fmla="*/ 126594 w 607639"/>
                <a:gd name="connsiteY57" fmla="*/ 240163 h 606722"/>
                <a:gd name="connsiteX58" fmla="*/ 189856 w 607639"/>
                <a:gd name="connsiteY58" fmla="*/ 176978 h 606722"/>
                <a:gd name="connsiteX59" fmla="*/ 139201 w 607639"/>
                <a:gd name="connsiteY59" fmla="*/ 0 h 606722"/>
                <a:gd name="connsiteX60" fmla="*/ 151929 w 607639"/>
                <a:gd name="connsiteY60" fmla="*/ 12620 h 606722"/>
                <a:gd name="connsiteX61" fmla="*/ 151929 w 607639"/>
                <a:gd name="connsiteY61" fmla="*/ 63188 h 606722"/>
                <a:gd name="connsiteX62" fmla="*/ 164567 w 607639"/>
                <a:gd name="connsiteY62" fmla="*/ 75808 h 606722"/>
                <a:gd name="connsiteX63" fmla="*/ 177206 w 607639"/>
                <a:gd name="connsiteY63" fmla="*/ 63188 h 606722"/>
                <a:gd name="connsiteX64" fmla="*/ 177206 w 607639"/>
                <a:gd name="connsiteY64" fmla="*/ 25240 h 606722"/>
                <a:gd name="connsiteX65" fmla="*/ 329134 w 607639"/>
                <a:gd name="connsiteY65" fmla="*/ 25240 h 606722"/>
                <a:gd name="connsiteX66" fmla="*/ 329134 w 607639"/>
                <a:gd name="connsiteY66" fmla="*/ 12620 h 606722"/>
                <a:gd name="connsiteX67" fmla="*/ 341773 w 607639"/>
                <a:gd name="connsiteY67" fmla="*/ 0 h 606722"/>
                <a:gd name="connsiteX68" fmla="*/ 354411 w 607639"/>
                <a:gd name="connsiteY68" fmla="*/ 12620 h 606722"/>
                <a:gd name="connsiteX69" fmla="*/ 354411 w 607639"/>
                <a:gd name="connsiteY69" fmla="*/ 63188 h 606722"/>
                <a:gd name="connsiteX70" fmla="*/ 367050 w 607639"/>
                <a:gd name="connsiteY70" fmla="*/ 75808 h 606722"/>
                <a:gd name="connsiteX71" fmla="*/ 379777 w 607639"/>
                <a:gd name="connsiteY71" fmla="*/ 63188 h 606722"/>
                <a:gd name="connsiteX72" fmla="*/ 379777 w 607639"/>
                <a:gd name="connsiteY72" fmla="*/ 25240 h 606722"/>
                <a:gd name="connsiteX73" fmla="*/ 392416 w 607639"/>
                <a:gd name="connsiteY73" fmla="*/ 25240 h 606722"/>
                <a:gd name="connsiteX74" fmla="*/ 480974 w 607639"/>
                <a:gd name="connsiteY74" fmla="*/ 113757 h 606722"/>
                <a:gd name="connsiteX75" fmla="*/ 480974 w 607639"/>
                <a:gd name="connsiteY75" fmla="*/ 290703 h 606722"/>
                <a:gd name="connsiteX76" fmla="*/ 468336 w 607639"/>
                <a:gd name="connsiteY76" fmla="*/ 303323 h 606722"/>
                <a:gd name="connsiteX77" fmla="*/ 455697 w 607639"/>
                <a:gd name="connsiteY77" fmla="*/ 290703 h 606722"/>
                <a:gd name="connsiteX78" fmla="*/ 455697 w 607639"/>
                <a:gd name="connsiteY78" fmla="*/ 126377 h 606722"/>
                <a:gd name="connsiteX79" fmla="*/ 25277 w 607639"/>
                <a:gd name="connsiteY79" fmla="*/ 126377 h 606722"/>
                <a:gd name="connsiteX80" fmla="*/ 25277 w 607639"/>
                <a:gd name="connsiteY80" fmla="*/ 391841 h 606722"/>
                <a:gd name="connsiteX81" fmla="*/ 88647 w 607639"/>
                <a:gd name="connsiteY81" fmla="*/ 455029 h 606722"/>
                <a:gd name="connsiteX82" fmla="*/ 341773 w 607639"/>
                <a:gd name="connsiteY82" fmla="*/ 455029 h 606722"/>
                <a:gd name="connsiteX83" fmla="*/ 354411 w 607639"/>
                <a:gd name="connsiteY83" fmla="*/ 467649 h 606722"/>
                <a:gd name="connsiteX84" fmla="*/ 341773 w 607639"/>
                <a:gd name="connsiteY84" fmla="*/ 480269 h 606722"/>
                <a:gd name="connsiteX85" fmla="*/ 88647 w 607639"/>
                <a:gd name="connsiteY85" fmla="*/ 480269 h 606722"/>
                <a:gd name="connsiteX86" fmla="*/ 0 w 607639"/>
                <a:gd name="connsiteY86" fmla="*/ 391841 h 606722"/>
                <a:gd name="connsiteX87" fmla="*/ 0 w 607639"/>
                <a:gd name="connsiteY87" fmla="*/ 113757 h 606722"/>
                <a:gd name="connsiteX88" fmla="*/ 88647 w 607639"/>
                <a:gd name="connsiteY88" fmla="*/ 25240 h 606722"/>
                <a:gd name="connsiteX89" fmla="*/ 126563 w 607639"/>
                <a:gd name="connsiteY89" fmla="*/ 25240 h 606722"/>
                <a:gd name="connsiteX90" fmla="*/ 126563 w 607639"/>
                <a:gd name="connsiteY90" fmla="*/ 12620 h 606722"/>
                <a:gd name="connsiteX91" fmla="*/ 139201 w 607639"/>
                <a:gd name="connsiteY9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7639" h="606722">
                  <a:moveTo>
                    <a:pt x="497263" y="328623"/>
                  </a:moveTo>
                  <a:cubicBezTo>
                    <a:pt x="524679" y="328623"/>
                    <a:pt x="538298" y="340711"/>
                    <a:pt x="544974" y="350843"/>
                  </a:cubicBezTo>
                  <a:cubicBezTo>
                    <a:pt x="558949" y="372173"/>
                    <a:pt x="550137" y="386927"/>
                    <a:pt x="543639" y="393860"/>
                  </a:cubicBezTo>
                  <a:lnTo>
                    <a:pt x="541324" y="396170"/>
                  </a:lnTo>
                  <a:lnTo>
                    <a:pt x="540612" y="409591"/>
                  </a:lnTo>
                  <a:cubicBezTo>
                    <a:pt x="542303" y="410746"/>
                    <a:pt x="543906" y="412080"/>
                    <a:pt x="545241" y="413679"/>
                  </a:cubicBezTo>
                  <a:cubicBezTo>
                    <a:pt x="549692" y="418745"/>
                    <a:pt x="551739" y="425411"/>
                    <a:pt x="550938" y="432077"/>
                  </a:cubicBezTo>
                  <a:lnTo>
                    <a:pt x="548178" y="454119"/>
                  </a:lnTo>
                  <a:cubicBezTo>
                    <a:pt x="547199" y="462029"/>
                    <a:pt x="542303" y="468695"/>
                    <a:pt x="535538" y="472161"/>
                  </a:cubicBezTo>
                  <a:cubicBezTo>
                    <a:pt x="532601" y="486559"/>
                    <a:pt x="525569" y="500424"/>
                    <a:pt x="515688" y="511356"/>
                  </a:cubicBezTo>
                  <a:lnTo>
                    <a:pt x="517291" y="517667"/>
                  </a:lnTo>
                  <a:lnTo>
                    <a:pt x="555299" y="527177"/>
                  </a:lnTo>
                  <a:cubicBezTo>
                    <a:pt x="586098" y="534820"/>
                    <a:pt x="607639" y="562372"/>
                    <a:pt x="607639" y="594013"/>
                  </a:cubicBezTo>
                  <a:cubicBezTo>
                    <a:pt x="607639" y="601034"/>
                    <a:pt x="601942" y="606722"/>
                    <a:pt x="594910" y="606722"/>
                  </a:cubicBezTo>
                  <a:lnTo>
                    <a:pt x="341757" y="606722"/>
                  </a:lnTo>
                  <a:cubicBezTo>
                    <a:pt x="334814" y="606722"/>
                    <a:pt x="329117" y="601034"/>
                    <a:pt x="329117" y="594013"/>
                  </a:cubicBezTo>
                  <a:cubicBezTo>
                    <a:pt x="329117" y="562372"/>
                    <a:pt x="350569" y="534820"/>
                    <a:pt x="381368" y="527177"/>
                  </a:cubicBezTo>
                  <a:lnTo>
                    <a:pt x="419376" y="517667"/>
                  </a:lnTo>
                  <a:lnTo>
                    <a:pt x="421246" y="510290"/>
                  </a:lnTo>
                  <a:cubicBezTo>
                    <a:pt x="411988" y="499624"/>
                    <a:pt x="405401" y="486293"/>
                    <a:pt x="402553" y="472517"/>
                  </a:cubicBezTo>
                  <a:cubicBezTo>
                    <a:pt x="394809" y="469139"/>
                    <a:pt x="389557" y="462296"/>
                    <a:pt x="388489" y="454030"/>
                  </a:cubicBezTo>
                  <a:lnTo>
                    <a:pt x="385729" y="432077"/>
                  </a:lnTo>
                  <a:cubicBezTo>
                    <a:pt x="384928" y="425411"/>
                    <a:pt x="387065" y="418568"/>
                    <a:pt x="391515" y="413502"/>
                  </a:cubicBezTo>
                  <a:cubicBezTo>
                    <a:pt x="393028" y="411813"/>
                    <a:pt x="394720" y="410391"/>
                    <a:pt x="396589" y="409236"/>
                  </a:cubicBezTo>
                  <a:cubicBezTo>
                    <a:pt x="395877" y="402659"/>
                    <a:pt x="395165" y="394837"/>
                    <a:pt x="395165" y="390660"/>
                  </a:cubicBezTo>
                  <a:cubicBezTo>
                    <a:pt x="395165" y="369507"/>
                    <a:pt x="401218" y="341511"/>
                    <a:pt x="453379" y="339644"/>
                  </a:cubicBezTo>
                  <a:cubicBezTo>
                    <a:pt x="471004" y="328623"/>
                    <a:pt x="489252" y="328623"/>
                    <a:pt x="497263" y="328623"/>
                  </a:cubicBezTo>
                  <a:close/>
                  <a:moveTo>
                    <a:pt x="346615" y="177945"/>
                  </a:moveTo>
                  <a:cubicBezTo>
                    <a:pt x="351424" y="179900"/>
                    <a:pt x="354451" y="184522"/>
                    <a:pt x="354451" y="189587"/>
                  </a:cubicBezTo>
                  <a:lnTo>
                    <a:pt x="354451" y="391861"/>
                  </a:lnTo>
                  <a:cubicBezTo>
                    <a:pt x="354451" y="398793"/>
                    <a:pt x="348841" y="404481"/>
                    <a:pt x="341807" y="404481"/>
                  </a:cubicBezTo>
                  <a:cubicBezTo>
                    <a:pt x="334773" y="404481"/>
                    <a:pt x="329163" y="398793"/>
                    <a:pt x="329074" y="391861"/>
                  </a:cubicBezTo>
                  <a:lnTo>
                    <a:pt x="329074" y="220159"/>
                  </a:lnTo>
                  <a:lnTo>
                    <a:pt x="300136" y="249132"/>
                  </a:lnTo>
                  <a:cubicBezTo>
                    <a:pt x="295149" y="254020"/>
                    <a:pt x="287136" y="254020"/>
                    <a:pt x="282149" y="249132"/>
                  </a:cubicBezTo>
                  <a:cubicBezTo>
                    <a:pt x="277252" y="244155"/>
                    <a:pt x="277252" y="236156"/>
                    <a:pt x="282149" y="231268"/>
                  </a:cubicBezTo>
                  <a:lnTo>
                    <a:pt x="332814" y="180700"/>
                  </a:lnTo>
                  <a:cubicBezTo>
                    <a:pt x="336465" y="177056"/>
                    <a:pt x="341896" y="175990"/>
                    <a:pt x="346615" y="177945"/>
                  </a:cubicBezTo>
                  <a:close/>
                  <a:moveTo>
                    <a:pt x="189856" y="176978"/>
                  </a:moveTo>
                  <a:cubicBezTo>
                    <a:pt x="224735" y="176978"/>
                    <a:pt x="253118" y="205327"/>
                    <a:pt x="253118" y="240163"/>
                  </a:cubicBezTo>
                  <a:cubicBezTo>
                    <a:pt x="253118" y="260781"/>
                    <a:pt x="243153" y="279176"/>
                    <a:pt x="227849" y="290729"/>
                  </a:cubicBezTo>
                  <a:cubicBezTo>
                    <a:pt x="243153" y="302282"/>
                    <a:pt x="253118" y="320678"/>
                    <a:pt x="253118" y="341296"/>
                  </a:cubicBezTo>
                  <a:cubicBezTo>
                    <a:pt x="253118" y="376132"/>
                    <a:pt x="224735" y="404481"/>
                    <a:pt x="189856" y="404481"/>
                  </a:cubicBezTo>
                  <a:cubicBezTo>
                    <a:pt x="154977" y="404481"/>
                    <a:pt x="126594" y="376132"/>
                    <a:pt x="126594" y="341296"/>
                  </a:cubicBezTo>
                  <a:cubicBezTo>
                    <a:pt x="126594" y="334275"/>
                    <a:pt x="132289" y="328677"/>
                    <a:pt x="139229" y="328677"/>
                  </a:cubicBezTo>
                  <a:cubicBezTo>
                    <a:pt x="146258" y="328677"/>
                    <a:pt x="151952" y="334275"/>
                    <a:pt x="151952" y="341296"/>
                  </a:cubicBezTo>
                  <a:cubicBezTo>
                    <a:pt x="151952" y="362180"/>
                    <a:pt x="168947" y="379243"/>
                    <a:pt x="189856" y="379243"/>
                  </a:cubicBezTo>
                  <a:cubicBezTo>
                    <a:pt x="210854" y="379243"/>
                    <a:pt x="227849" y="362180"/>
                    <a:pt x="227849" y="341296"/>
                  </a:cubicBezTo>
                  <a:cubicBezTo>
                    <a:pt x="227849" y="320411"/>
                    <a:pt x="210854" y="303349"/>
                    <a:pt x="189856" y="303349"/>
                  </a:cubicBezTo>
                  <a:lnTo>
                    <a:pt x="164587" y="303349"/>
                  </a:lnTo>
                  <a:cubicBezTo>
                    <a:pt x="157558" y="303349"/>
                    <a:pt x="151952" y="297750"/>
                    <a:pt x="151952" y="290729"/>
                  </a:cubicBezTo>
                  <a:cubicBezTo>
                    <a:pt x="151952" y="283798"/>
                    <a:pt x="157558" y="278110"/>
                    <a:pt x="164587" y="278110"/>
                  </a:cubicBezTo>
                  <a:lnTo>
                    <a:pt x="189856" y="278110"/>
                  </a:lnTo>
                  <a:cubicBezTo>
                    <a:pt x="210854" y="278110"/>
                    <a:pt x="227849" y="261047"/>
                    <a:pt x="227849" y="240163"/>
                  </a:cubicBezTo>
                  <a:cubicBezTo>
                    <a:pt x="227849" y="219279"/>
                    <a:pt x="210854" y="202305"/>
                    <a:pt x="189856" y="202305"/>
                  </a:cubicBezTo>
                  <a:cubicBezTo>
                    <a:pt x="168947" y="202305"/>
                    <a:pt x="151952" y="219279"/>
                    <a:pt x="151952" y="240163"/>
                  </a:cubicBezTo>
                  <a:cubicBezTo>
                    <a:pt x="151952" y="247184"/>
                    <a:pt x="146258" y="252782"/>
                    <a:pt x="139229" y="252782"/>
                  </a:cubicBezTo>
                  <a:cubicBezTo>
                    <a:pt x="132289" y="252782"/>
                    <a:pt x="126594" y="247184"/>
                    <a:pt x="126594" y="240163"/>
                  </a:cubicBezTo>
                  <a:cubicBezTo>
                    <a:pt x="126594" y="205327"/>
                    <a:pt x="154977" y="176978"/>
                    <a:pt x="189856" y="176978"/>
                  </a:cubicBezTo>
                  <a:close/>
                  <a:moveTo>
                    <a:pt x="139201" y="0"/>
                  </a:moveTo>
                  <a:cubicBezTo>
                    <a:pt x="146232" y="0"/>
                    <a:pt x="151929" y="5688"/>
                    <a:pt x="151929" y="12620"/>
                  </a:cubicBezTo>
                  <a:lnTo>
                    <a:pt x="151929" y="63188"/>
                  </a:lnTo>
                  <a:cubicBezTo>
                    <a:pt x="151929" y="70209"/>
                    <a:pt x="157536" y="75808"/>
                    <a:pt x="164567" y="75808"/>
                  </a:cubicBezTo>
                  <a:cubicBezTo>
                    <a:pt x="171509" y="75808"/>
                    <a:pt x="177206" y="70209"/>
                    <a:pt x="177206" y="63188"/>
                  </a:cubicBezTo>
                  <a:lnTo>
                    <a:pt x="177206" y="25240"/>
                  </a:lnTo>
                  <a:lnTo>
                    <a:pt x="329134" y="25240"/>
                  </a:lnTo>
                  <a:lnTo>
                    <a:pt x="329134" y="12620"/>
                  </a:lnTo>
                  <a:cubicBezTo>
                    <a:pt x="329134" y="5688"/>
                    <a:pt x="334742" y="0"/>
                    <a:pt x="341773" y="0"/>
                  </a:cubicBezTo>
                  <a:cubicBezTo>
                    <a:pt x="348804" y="0"/>
                    <a:pt x="354411" y="5688"/>
                    <a:pt x="354411" y="12620"/>
                  </a:cubicBezTo>
                  <a:lnTo>
                    <a:pt x="354411" y="63188"/>
                  </a:lnTo>
                  <a:cubicBezTo>
                    <a:pt x="354411" y="70209"/>
                    <a:pt x="360107" y="75808"/>
                    <a:pt x="367050" y="75808"/>
                  </a:cubicBezTo>
                  <a:cubicBezTo>
                    <a:pt x="374081" y="75808"/>
                    <a:pt x="379777" y="70209"/>
                    <a:pt x="379777" y="63188"/>
                  </a:cubicBezTo>
                  <a:lnTo>
                    <a:pt x="379777" y="25240"/>
                  </a:lnTo>
                  <a:lnTo>
                    <a:pt x="392416" y="25240"/>
                  </a:lnTo>
                  <a:cubicBezTo>
                    <a:pt x="441279" y="25240"/>
                    <a:pt x="480974" y="64966"/>
                    <a:pt x="480974" y="113757"/>
                  </a:cubicBezTo>
                  <a:lnTo>
                    <a:pt x="480974" y="290703"/>
                  </a:lnTo>
                  <a:cubicBezTo>
                    <a:pt x="480974" y="297724"/>
                    <a:pt x="475367" y="303323"/>
                    <a:pt x="468336" y="303323"/>
                  </a:cubicBezTo>
                  <a:cubicBezTo>
                    <a:pt x="461393" y="303323"/>
                    <a:pt x="455697" y="297724"/>
                    <a:pt x="455697" y="290703"/>
                  </a:cubicBezTo>
                  <a:lnTo>
                    <a:pt x="455697" y="126377"/>
                  </a:lnTo>
                  <a:lnTo>
                    <a:pt x="25277" y="126377"/>
                  </a:lnTo>
                  <a:lnTo>
                    <a:pt x="25277" y="391841"/>
                  </a:lnTo>
                  <a:cubicBezTo>
                    <a:pt x="25277" y="426679"/>
                    <a:pt x="53758" y="455029"/>
                    <a:pt x="88647" y="455029"/>
                  </a:cubicBezTo>
                  <a:lnTo>
                    <a:pt x="341773" y="455029"/>
                  </a:lnTo>
                  <a:cubicBezTo>
                    <a:pt x="348804" y="455029"/>
                    <a:pt x="354411" y="460717"/>
                    <a:pt x="354411" y="467649"/>
                  </a:cubicBezTo>
                  <a:cubicBezTo>
                    <a:pt x="354411" y="474670"/>
                    <a:pt x="348804" y="480269"/>
                    <a:pt x="341773" y="480269"/>
                  </a:cubicBezTo>
                  <a:lnTo>
                    <a:pt x="88647" y="480269"/>
                  </a:lnTo>
                  <a:cubicBezTo>
                    <a:pt x="39785" y="480269"/>
                    <a:pt x="0" y="440632"/>
                    <a:pt x="0" y="391841"/>
                  </a:cubicBezTo>
                  <a:lnTo>
                    <a:pt x="0" y="113757"/>
                  </a:lnTo>
                  <a:cubicBezTo>
                    <a:pt x="0" y="64966"/>
                    <a:pt x="39785" y="25240"/>
                    <a:pt x="88647" y="25240"/>
                  </a:cubicBezTo>
                  <a:lnTo>
                    <a:pt x="126563" y="25240"/>
                  </a:lnTo>
                  <a:lnTo>
                    <a:pt x="126563" y="12620"/>
                  </a:lnTo>
                  <a:cubicBezTo>
                    <a:pt x="126563" y="5688"/>
                    <a:pt x="132259" y="0"/>
                    <a:pt x="13920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n-ea"/>
                <a:cs typeface="阿里巴巴普惠体 Light" panose="00020600040101010101" pitchFamily="18" charset="-122"/>
                <a:sym typeface="字魂58号-创中黑-Regular" panose="00000500000000000000" pitchFamily="2" charset="-122"/>
              </a:endParaRPr>
            </a:p>
          </p:txBody>
        </p:sp>
        <p:sp>
          <p:nvSpPr>
            <p:cNvPr id="66" name="PA-102219"/>
            <p:cNvSpPr/>
            <p:nvPr>
              <p:custDataLst>
                <p:tags r:id="rId8"/>
              </p:custDataLst>
            </p:nvPr>
          </p:nvSpPr>
          <p:spPr>
            <a:xfrm>
              <a:off x="9180991" y="6271186"/>
              <a:ext cx="1891030" cy="258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l">
                <a:defRPr/>
              </a:pPr>
              <a:r>
                <a:rPr lang="zh-CN" altLang="en-US" sz="1600" b="1" kern="0">
                  <a:solidFill>
                    <a:schemeClr val="bg1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  <a:cs typeface="思源宋体 CN SemiBold" panose="02020600000000000000" pitchFamily="18" charset="-122"/>
                  <a:sym typeface="字魂58号-创中黑-Regular" panose="00000500000000000000" pitchFamily="2" charset="-122"/>
                </a:rPr>
                <a:t>日期：</a:t>
              </a:r>
              <a:r>
                <a:rPr lang="en-US" altLang="zh-CN" sz="1600" b="1" kern="0">
                  <a:solidFill>
                    <a:schemeClr val="bg1"/>
                  </a:solidFill>
                  <a:latin typeface="思源宋体 CN SemiBold" panose="02020600000000000000" pitchFamily="18" charset="-122"/>
                  <a:ea typeface="思源宋体 CN SemiBold" panose="02020600000000000000" pitchFamily="18" charset="-122"/>
                  <a:cs typeface="思源宋体 CN SemiBold" panose="02020600000000000000" pitchFamily="18" charset="-122"/>
                  <a:sym typeface="字魂58号-创中黑-Regular" panose="00000500000000000000" pitchFamily="2" charset="-122"/>
                </a:rPr>
                <a:t>2024.07.29</a:t>
              </a:r>
              <a:endParaRPr lang="en-US" altLang="zh-CN" sz="1600" b="1" kern="0">
                <a:solidFill>
                  <a:schemeClr val="bg1"/>
                </a:solidFill>
                <a:latin typeface="思源宋体 CN SemiBold" panose="02020600000000000000" pitchFamily="18" charset="-122"/>
                <a:ea typeface="思源宋体 CN SemiBold" panose="02020600000000000000" pitchFamily="18" charset="-122"/>
                <a:cs typeface="思源宋体 CN SemiBold" panose="02020600000000000000" pitchFamily="18" charset="-122"/>
                <a:sym typeface="字魂58号-创中黑-Regular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453339" y="236010"/>
            <a:ext cx="8195944" cy="35458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91970" algn="l" rtl="0" eaLnBrk="0">
              <a:lnSpc>
                <a:spcPct val="90000"/>
              </a:lnSpc>
            </a:pPr>
            <a:r>
              <a:rPr sz="3200" b="1" kern="0" spc="-13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“改革不停顿、开放不止步”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7095" algn="l" rtl="0" eaLnBrk="0">
              <a:lnSpc>
                <a:spcPct val="96000"/>
              </a:lnSpc>
              <a:spcBef>
                <a:spcPts val="35"/>
              </a:spcBef>
            </a:pPr>
            <a:r>
              <a:rPr sz="3200" b="1" kern="0" spc="-3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的动员令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53720" algn="l" rtl="0" eaLnBrk="0">
              <a:lnSpc>
                <a:spcPct val="104000"/>
              </a:lnSpc>
              <a:spcBef>
                <a:spcPts val="730"/>
              </a:spcBef>
            </a:pP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2012年12月，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习近平总书记首次赴地方考察，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前往改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革开放“得风气之先”的广东</a:t>
            </a:r>
            <a:r>
              <a:rPr sz="2400" kern="0" spc="-3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，第一站来到前海。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58140" algn="l" rtl="0" eaLnBrk="0">
              <a:lnSpc>
                <a:spcPct val="106000"/>
              </a:lnSpc>
              <a:spcBef>
                <a:spcPts val="5"/>
              </a:spcBef>
            </a:pP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考察中，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习近平总书记抚今追昔，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明“改革开放是决定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当代中国命运的关键一招</a:t>
            </a:r>
            <a:r>
              <a:rPr sz="2400" kern="0" spc="-4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发出了新时代“改革不停顿、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开放不止步”的动员令。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448767" y="351587"/>
            <a:ext cx="8197215" cy="4785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01595" algn="l" rtl="0" eaLnBrk="0">
              <a:lnSpc>
                <a:spcPct val="97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划时代的三中全会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55320" algn="l" rtl="0" eaLnBrk="0">
              <a:lnSpc>
                <a:spcPct val="109000"/>
              </a:lnSpc>
              <a:spcBef>
                <a:spcPts val="5"/>
              </a:spcBef>
            </a:pP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中共中央总书记、</a:t>
            </a:r>
            <a:r>
              <a:rPr sz="2400" kern="0" spc="-4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国家主席、</a:t>
            </a:r>
            <a:r>
              <a:rPr sz="2400" kern="0" spc="-4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中央军委主席、</a:t>
            </a:r>
            <a:r>
              <a:rPr sz="2400" kern="0" spc="-4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中央全面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深化改革委员会主任习近平2019年1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月23日下午主持召开中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央全面深化改革委员会第六次会议并发表重要讲话。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他强调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党的十一届三中全会是划时代的，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开启了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改革开放和社会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主义现代化建设历史新时期。</a:t>
            </a:r>
            <a:r>
              <a:rPr sz="2400" kern="0" spc="-5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党的十八届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三中全会也是划时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代的，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开启了全面深化改革、系统整体设计推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进改革的新时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</a:t>
            </a:r>
            <a:r>
              <a:rPr sz="2400" kern="0" spc="-3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，开创了我国改革开放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的全新局面。要对标到2020年在重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要领域和关键环节改革上取得决定性成果，</a:t>
            </a:r>
            <a:r>
              <a:rPr sz="2400" kern="0" spc="-5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继续打硬仗，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啃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硬骨头</a:t>
            </a:r>
            <a:r>
              <a:rPr sz="24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，确保干一件成一件，</a:t>
            </a:r>
            <a:r>
              <a:rPr sz="2400" kern="0" spc="-5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为全面完成党的十八届三中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会部署的改革任务打下决定性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450215" y="236010"/>
            <a:ext cx="8198484" cy="4979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61465" algn="l" rtl="0" eaLnBrk="0">
              <a:lnSpc>
                <a:spcPct val="90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十八届三中全会吹响了全面深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80055" algn="l" rtl="0" eaLnBrk="0">
              <a:lnSpc>
                <a:spcPct val="97000"/>
              </a:lnSpc>
              <a:spcBef>
                <a:spcPts val="25"/>
              </a:spcBef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化改革的号角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3710" algn="l" rtl="0" eaLnBrk="0">
              <a:lnSpc>
                <a:spcPct val="97000"/>
              </a:lnSpc>
              <a:spcBef>
                <a:spcPts val="365"/>
              </a:spcBef>
            </a:pP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2013年11月</a:t>
            </a:r>
            <a:r>
              <a:rPr sz="18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全世界的目光聚焦中国</a:t>
            </a:r>
            <a:r>
              <a:rPr sz="18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，党的十八届三中全会在北京胜利召开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" algn="l" rtl="0" eaLnBrk="0">
              <a:lnSpc>
                <a:spcPts val="500"/>
              </a:lnSpc>
              <a:spcBef>
                <a:spcPts val="130"/>
              </a:spcBef>
            </a:pPr>
            <a:r>
              <a:rPr sz="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475615" algn="l" rtl="0" eaLnBrk="0">
              <a:lnSpc>
                <a:spcPct val="108000"/>
              </a:lnSpc>
              <a:spcBef>
                <a:spcPts val="1610"/>
              </a:spcBef>
            </a:pPr>
            <a:r>
              <a:rPr sz="18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会议审议通过了习近平总书记亲自主持起草的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《中共中央关于全面深化改革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若干重大问题的决定》</a:t>
            </a:r>
            <a:r>
              <a:rPr sz="1800" kern="0" spc="-1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，绘就全面深化改革的宏伟蓝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图。这份约两万字的决定中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1800" kern="0" spc="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16个部分、</a:t>
            </a:r>
            <a:r>
              <a:rPr sz="1800" kern="0" spc="-4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60项具体任务、</a:t>
            </a:r>
            <a:r>
              <a:rPr sz="1800" kern="0" spc="-3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336项改革举措涵盖方方面面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，全面深化改革的战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略重点、优先顺序、主攻方向、工作机制、推进方式和时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间表、路线图布局宏阔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、清晰醒目。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3815" indent="397510" algn="l" rtl="0" eaLnBrk="0">
              <a:lnSpc>
                <a:spcPct val="104000"/>
              </a:lnSpc>
              <a:spcBef>
                <a:spcPts val="1240"/>
              </a:spcBef>
            </a:pP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1992年举行的十四大提出了市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场在国家宏观调控下对资源配置起基础性作用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,  十八届三中全会第一次提出市场在资源配置中起决定性作用。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275590" algn="l" rtl="0" eaLnBrk="0">
              <a:lnSpc>
                <a:spcPct val="106000"/>
              </a:lnSpc>
            </a:pP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党的十八届三中全会吹响了全面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深化改革的号角，</a:t>
            </a:r>
            <a:r>
              <a:rPr sz="1800" kern="0" spc="-4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以习近平同志为核心的党中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央以巨大的政治勇气和智慧推动许多领域实现历史性变革、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系统性重塑、整体性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重构</a:t>
            </a:r>
            <a:r>
              <a:rPr sz="18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，开创了改革开放新</a:t>
            </a:r>
            <a:r>
              <a:rPr sz="18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局面。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68" name="textbox 68"/>
          <p:cNvSpPr/>
          <p:nvPr/>
        </p:nvSpPr>
        <p:spPr>
          <a:xfrm>
            <a:off x="449376" y="351587"/>
            <a:ext cx="8197850" cy="3834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99030" algn="l" rtl="0" eaLnBrk="0">
              <a:lnSpc>
                <a:spcPct val="98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全面深化改革总目标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466090" algn="l" rtl="0" eaLnBrk="0">
              <a:lnSpc>
                <a:spcPct val="104000"/>
              </a:lnSpc>
              <a:spcBef>
                <a:spcPts val="725"/>
              </a:spcBef>
            </a:pP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2013年11月，</a:t>
            </a:r>
            <a:r>
              <a:rPr sz="2400" kern="0" spc="-5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十八届三中全会召开，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擘画了新时代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全面深化改革的蓝图：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88010" algn="l" rtl="0" eaLnBrk="0">
              <a:lnSpc>
                <a:spcPct val="107000"/>
              </a:lnSpc>
              <a:spcBef>
                <a:spcPts val="5"/>
              </a:spcBef>
            </a:pP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提出“完善和发展中国特色社会主义制度，</a:t>
            </a:r>
            <a:r>
              <a:rPr sz="2400" kern="0" spc="-5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推进国家治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理体系和治理能力现代化</a:t>
            </a:r>
            <a:r>
              <a:rPr sz="2400" kern="0" spc="-4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”的总目标，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勾勒全面深化改革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400" kern="0" spc="-5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四梁八柱”，</a:t>
            </a:r>
            <a:r>
              <a:rPr sz="2400" kern="0" spc="-5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明确任务书、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时间表、施工图，</a:t>
            </a:r>
            <a:r>
              <a:rPr sz="2400" kern="0" spc="-5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336</a:t>
            </a: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项改革举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措涵盖方方面面。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72" name="textbox 72"/>
          <p:cNvSpPr/>
          <p:nvPr/>
        </p:nvSpPr>
        <p:spPr>
          <a:xfrm>
            <a:off x="451209" y="351587"/>
            <a:ext cx="8195944" cy="4107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06575" algn="l" rtl="0" eaLnBrk="0">
              <a:lnSpc>
                <a:spcPct val="97000"/>
              </a:lnSpc>
            </a:pPr>
            <a:r>
              <a:rPr sz="3200" b="1" kern="0" spc="-2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中央全面深化改革领导小组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7200" algn="l" rtl="0" eaLnBrk="0">
              <a:lnSpc>
                <a:spcPct val="107000"/>
              </a:lnSpc>
              <a:spcBef>
                <a:spcPts val="725"/>
              </a:spcBef>
            </a:pP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党的十八届三中全会召开后一个多月，</a:t>
            </a:r>
            <a:r>
              <a:rPr sz="2400" kern="0" spc="-4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2013年12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</a:t>
            </a:r>
            <a:r>
              <a:rPr sz="2400" kern="0" spc="-4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国共产党历史上第一次在党中央层面设置专司改革工作的领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导机构——中央全面深化改革领导小组。</a:t>
            </a:r>
            <a:r>
              <a:rPr sz="2400" kern="0" spc="-5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习近平总书记亲自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挂帅</a:t>
            </a:r>
            <a:r>
              <a:rPr sz="2400" kern="0" spc="-2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，担任组长。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7835" algn="l" rtl="0" eaLnBrk="0">
              <a:lnSpc>
                <a:spcPct val="107000"/>
              </a:lnSpc>
            </a:pP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党的十九届三中全会后，</a:t>
            </a:r>
            <a:r>
              <a:rPr sz="2400" kern="0" spc="-4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中央全面深化改革领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导小组改为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中央全面深化改革委员会。</a:t>
            </a:r>
            <a:r>
              <a:rPr sz="2400" kern="0" spc="-4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习近平总书记仍亲任主任。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这一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机构职能更加全面、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组织更加健全、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运行更加稳定，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形成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揽改革开放的坚强中枢</a:t>
            </a:r>
            <a:r>
              <a:rPr sz="2400" kern="0" spc="-2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，汇聚最为广泛的改革力量。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449986" y="351587"/>
            <a:ext cx="8195944" cy="31762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11145" algn="l" rtl="0" eaLnBrk="0">
              <a:lnSpc>
                <a:spcPct val="97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三个“不能变”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56895" algn="l" rtl="0" eaLnBrk="0">
              <a:lnSpc>
                <a:spcPct val="108000"/>
              </a:lnSpc>
              <a:spcBef>
                <a:spcPts val="5"/>
              </a:spcBef>
            </a:pP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2017年11月，</a:t>
            </a:r>
            <a:r>
              <a:rPr sz="2400" kern="0" spc="-4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习近平总书记主持召开的十九届中央全面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深化改革领导小组第一次会议，</a:t>
            </a:r>
            <a:r>
              <a:rPr sz="2400" kern="0" spc="-5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以三个“不能变</a:t>
            </a:r>
            <a:r>
              <a:rPr sz="2400" kern="0" spc="-5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”标定改革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方向：</a:t>
            </a:r>
            <a:r>
              <a:rPr sz="2400" kern="0" spc="-5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“无论改什么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kern="0" spc="-5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改到哪一步，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坚持党对改革的集中统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一领导不能变，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完善和发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展中国特色社会主义制度、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推进国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家治理体系和治理能力现代化的总目标不能变，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持以人民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为中心的改革价值取向不能变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449681" y="124123"/>
            <a:ext cx="8197215" cy="44634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96390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新时代推进国家制度和治理体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18105" algn="l" rtl="0" eaLnBrk="0">
              <a:lnSpc>
                <a:spcPct val="97000"/>
              </a:lnSpc>
              <a:spcBef>
                <a:spcPts val="25"/>
              </a:spcBef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系建设的宏伟蓝图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375920" algn="l" rtl="0" eaLnBrk="0">
              <a:lnSpc>
                <a:spcPct val="104000"/>
              </a:lnSpc>
              <a:spcBef>
                <a:spcPts val="730"/>
              </a:spcBef>
            </a:pP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2019年10月31日下午，</a:t>
            </a:r>
            <a:r>
              <a:rPr sz="2400" kern="0" spc="-5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人民大会堂，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党的十九届四中全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会胜利闭幕。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450215" algn="l" rtl="0" eaLnBrk="0">
              <a:lnSpc>
                <a:spcPct val="107000"/>
              </a:lnSpc>
              <a:spcBef>
                <a:spcPts val="1355"/>
              </a:spcBef>
            </a:pP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锚定全面深化改革总目标</a:t>
            </a:r>
            <a:r>
              <a:rPr sz="2400" kern="0" spc="-3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，全会通过的《中共中央关于坚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持和完善中国特色社会主义制度、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推进国家治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理体系和治理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能力现代化若干重大问题的决定》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擘画了新时代推进国家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制度和治理体系建设的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宏伟蓝图。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374015" algn="l" rtl="0" eaLnBrk="0">
              <a:lnSpc>
                <a:spcPct val="104000"/>
              </a:lnSpc>
              <a:spcBef>
                <a:spcPct val="0"/>
              </a:spcBef>
            </a:pP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2020年4月，</a:t>
            </a:r>
            <a:r>
              <a:rPr sz="2400" kern="0" spc="-4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中央财经委员会第七次会议上，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构建新发展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格局的重大论断首次提出。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448515" y="62528"/>
            <a:ext cx="8286115" cy="43897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6865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要把全面深化改革作为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推进中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12340" algn="l" rtl="0" eaLnBrk="0">
              <a:lnSpc>
                <a:spcPct val="97000"/>
              </a:lnSpc>
            </a:pPr>
            <a:r>
              <a:rPr sz="3200" b="1" kern="0" spc="-2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国式现代化的根本动力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552450" algn="l" rtl="0" eaLnBrk="0">
              <a:lnSpc>
                <a:spcPct val="106000"/>
              </a:lnSpc>
              <a:spcBef>
                <a:spcPts val="1610"/>
              </a:spcBef>
            </a:pP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2023年4月</a:t>
            </a:r>
            <a:r>
              <a:rPr sz="2000" kern="0" spc="-2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，二十届中央全面深化改革委员会第一次会议上，</a:t>
            </a:r>
            <a:r>
              <a:rPr sz="2000" kern="0" spc="-4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</a:t>
            </a:r>
            <a:r>
              <a:rPr sz="20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近平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总书记强调，“要把全面深化改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革作为推进中国式现代化的根本动力”。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875" indent="155575" algn="l" rtl="0" eaLnBrk="0">
              <a:lnSpc>
                <a:spcPct val="107000"/>
              </a:lnSpc>
              <a:spcBef>
                <a:spcPts val="1290"/>
              </a:spcBef>
            </a:pPr>
            <a:r>
              <a:rPr sz="2000" kern="0" spc="-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“新时代10年</a:t>
            </a:r>
            <a:r>
              <a:rPr sz="2000" kern="0" spc="-2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，我们推动</a:t>
            </a:r>
            <a:r>
              <a:rPr sz="2000" kern="0" spc="-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的改革是</a:t>
            </a:r>
            <a:r>
              <a:rPr sz="2000" kern="0" spc="-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全方位、深层次、根本性</a:t>
            </a:r>
            <a:r>
              <a:rPr sz="2000" kern="0" spc="-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kern="0" spc="-3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，取得的成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就是</a:t>
            </a:r>
            <a:r>
              <a:rPr sz="2000" b="1" kern="0" spc="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历史性、革命性、开创性</a:t>
            </a:r>
            <a:r>
              <a:rPr sz="20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的。</a:t>
            </a:r>
            <a:r>
              <a:rPr sz="2000" kern="0" spc="-4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2023年4月，</a:t>
            </a:r>
            <a:r>
              <a:rPr sz="2000" kern="0" spc="-4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习近平总书记主持召开  的二十届中央全面深化改革委员会第一次会议上的凝练总结</a:t>
            </a:r>
            <a:r>
              <a:rPr sz="2000" kern="0" spc="-2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再一次印证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了这一重大论断——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13385" algn="l" rtl="0" eaLnBrk="0">
              <a:lnSpc>
                <a:spcPct val="106000"/>
              </a:lnSpc>
              <a:spcBef>
                <a:spcPct val="0"/>
              </a:spcBef>
            </a:pPr>
            <a:r>
              <a:rPr sz="20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“党的十一届三中全会是划时代的</a:t>
            </a:r>
            <a:r>
              <a:rPr sz="20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，开启了改革开放和社会主义现</a:t>
            </a:r>
            <a:r>
              <a:rPr sz="2000" kern="0" spc="-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代化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建设新时期。党的十八届三中全会也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是划时代的</a:t>
            </a:r>
            <a:r>
              <a:rPr sz="2000" kern="0" spc="-2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，实现改革由局部探索、  破冰突围到系统集成、全面深化的转变</a:t>
            </a:r>
            <a:r>
              <a:rPr sz="2000" kern="0" spc="-3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，开创了我国改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革开放新局面。</a:t>
            </a:r>
            <a:r>
              <a:rPr sz="2000" kern="0" spc="-4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451510" y="124123"/>
            <a:ext cx="8194040" cy="4060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54505" algn="l" rtl="0" eaLnBrk="0">
              <a:lnSpc>
                <a:spcPct val="90000"/>
              </a:lnSpc>
            </a:pPr>
            <a:r>
              <a:rPr sz="3200" b="1" kern="0" spc="-13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“在新征程上谱写改革开放新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76320" algn="l" rtl="0" eaLnBrk="0">
              <a:lnSpc>
                <a:spcPct val="97000"/>
              </a:lnSpc>
              <a:spcBef>
                <a:spcPts val="25"/>
              </a:spcBef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篇章”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48640" algn="l" rtl="0" eaLnBrk="0">
              <a:lnSpc>
                <a:spcPct val="107000"/>
              </a:lnSpc>
              <a:spcBef>
                <a:spcPts val="735"/>
              </a:spcBef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“实现新时代新征程的目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标任务，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要把全面深化改革作为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推进中国式现代化的根本动力</a:t>
            </a:r>
            <a:r>
              <a:rPr sz="24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，作为稳大局、应变局、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开新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局的重要抓手，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把准方向、</a:t>
            </a:r>
            <a:r>
              <a:rPr sz="2400" kern="0" spc="-5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守正创新、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真抓实干，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400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新征程</a:t>
            </a:r>
            <a:r>
              <a:rPr sz="2400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上谱写改革开放新篇章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655" algn="l" rtl="0" eaLnBrk="0">
              <a:lnSpc>
                <a:spcPct val="97000"/>
              </a:lnSpc>
              <a:spcBef>
                <a:spcPts val="725"/>
              </a:spcBef>
              <a:tabLst>
                <a:tab pos="234950" algn="l"/>
              </a:tabLst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2023年4月，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在党的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二十大闭幕后召开的第一次中央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8765" algn="l" rtl="0" eaLnBrk="0">
              <a:lnSpc>
                <a:spcPct val="97000"/>
              </a:lnSpc>
              <a:spcBef>
                <a:spcPts val="370"/>
              </a:spcBef>
            </a:pP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全面深化改革委员会会议上，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习近平总书记鲜明定调。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5546" y="3438448"/>
            <a:ext cx="202082" cy="2237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94" name="textbox 94"/>
          <p:cNvSpPr/>
          <p:nvPr/>
        </p:nvSpPr>
        <p:spPr>
          <a:xfrm>
            <a:off x="450599" y="531393"/>
            <a:ext cx="8195944" cy="33991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82800" algn="l" rtl="0" eaLnBrk="0">
              <a:lnSpc>
                <a:spcPct val="97000"/>
              </a:lnSpc>
            </a:pPr>
            <a:r>
              <a:rPr sz="24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要紧扣推进中国式现代</a:t>
            </a:r>
            <a:r>
              <a:rPr sz="24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化这个主题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62610" algn="l" rtl="0" eaLnBrk="0">
              <a:lnSpc>
                <a:spcPct val="108000"/>
              </a:lnSpc>
            </a:pP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中共中央总书记、</a:t>
            </a:r>
            <a:r>
              <a:rPr sz="2400" kern="0" spc="-4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国家主席、</a:t>
            </a:r>
            <a:r>
              <a:rPr sz="2400" kern="0" spc="-4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央军委主席习近平2024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年5月23日下午在山东省济南市主持召开企业和专家座谈会并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发表重要讲话。</a:t>
            </a:r>
            <a:r>
              <a:rPr sz="2400" kern="0" spc="-5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他强调，</a:t>
            </a:r>
            <a:r>
              <a:rPr sz="2400" kern="0" spc="-5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党的二十大擘画了全面建设社会主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义现代化国家的宏伟蓝图</a:t>
            </a:r>
            <a:r>
              <a:rPr sz="24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，确立了以中国式现代化全面推进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强国建设、</a:t>
            </a:r>
            <a:r>
              <a:rPr sz="2400" kern="0" spc="-3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民族复兴伟业的中心任务。进一步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全面深化改革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7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要紧扣推进中国式现代化这个主题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突出改革重点，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把牢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价值取向</a:t>
            </a:r>
            <a:r>
              <a:rPr sz="2400" kern="0" spc="-3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，讲求方式方法</a:t>
            </a:r>
            <a:r>
              <a:rPr sz="2400" kern="0" spc="-3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，为完成中心任务、实现战</a:t>
            </a:r>
            <a:r>
              <a:rPr sz="24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485545" y="1677059"/>
          <a:ext cx="6484620" cy="2443480"/>
        </p:xfrm>
        <a:graphic>
          <a:graphicData uri="http://schemas.openxmlformats.org/drawingml/2006/table">
            <a:tbl>
              <a:tblPr/>
              <a:tblGrid>
                <a:gridCol w="1645920"/>
                <a:gridCol w="4838700"/>
              </a:tblGrid>
              <a:tr h="692150"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7000"/>
                        </a:lnSpc>
                        <a:tabLst>
                          <a:tab pos="201295" algn="l"/>
                        </a:tabLst>
                      </a:pPr>
                      <a:r>
                        <a:rPr sz="2400" kern="0" spc="0">
                          <a:solidFill>
                            <a:srgbClr val="6499A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2400" kern="0" spc="-380">
                          <a:solidFill>
                            <a:srgbClr val="6499A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-10">
                          <a:solidFill>
                            <a:srgbClr val="6499A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第一部分</a:t>
                      </a:r>
                      <a:endParaRPr sz="2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24000"/>
                        </a:lnSpc>
                      </a:pPr>
                      <a:endParaRPr sz="10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6055" algn="l" rtl="0" eaLnBrk="0">
                        <a:lnSpc>
                          <a:spcPct val="96000"/>
                        </a:lnSpc>
                      </a:pPr>
                      <a:r>
                        <a:rPr sz="2400" kern="0" spc="-10">
                          <a:solidFill>
                            <a:srgbClr val="6499A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二十届三中全会重要地位</a:t>
                      </a:r>
                      <a:endParaRPr sz="2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9180"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7000"/>
                        </a:lnSpc>
                        <a:tabLst>
                          <a:tab pos="201295" algn="l"/>
                        </a:tabLst>
                      </a:pPr>
                      <a:r>
                        <a:rPr sz="2400" kern="0" spc="0">
                          <a:solidFill>
                            <a:srgbClr val="6499A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2400" kern="0" spc="-380">
                          <a:solidFill>
                            <a:srgbClr val="6499A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-10">
                          <a:solidFill>
                            <a:srgbClr val="6499A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第二部分</a:t>
                      </a:r>
                      <a:endParaRPr sz="2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6055" algn="l" rtl="0" eaLnBrk="0">
                        <a:lnSpc>
                          <a:spcPct val="97000"/>
                        </a:lnSpc>
                      </a:pPr>
                      <a:r>
                        <a:rPr sz="2400" kern="0" spc="-10">
                          <a:solidFill>
                            <a:srgbClr val="6499A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二十届三中全会精神的主要内容</a:t>
                      </a:r>
                      <a:endParaRPr sz="2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2150"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>
                          <a:tab pos="201295" algn="l"/>
                        </a:tabLst>
                      </a:pPr>
                      <a:r>
                        <a:rPr sz="2400" kern="0" spc="0">
                          <a:solidFill>
                            <a:srgbClr val="6499A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2400" kern="0" spc="-380">
                          <a:solidFill>
                            <a:srgbClr val="6499A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kern="0" spc="-10">
                          <a:solidFill>
                            <a:srgbClr val="6499A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第三部分</a:t>
                      </a:r>
                      <a:endParaRPr sz="2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 wrap="square"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2400" kern="0" spc="0">
                          <a:solidFill>
                            <a:srgbClr val="6499A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全面贯彻落实二十届三</a:t>
                      </a:r>
                      <a:r>
                        <a:rPr sz="2400" kern="0" spc="-10">
                          <a:solidFill>
                            <a:srgbClr val="6499A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中全会精神</a:t>
                      </a:r>
                      <a:endParaRPr sz="2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5546" y="3819237"/>
            <a:ext cx="202082" cy="2193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5546" y="2760268"/>
            <a:ext cx="202082" cy="22372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5546" y="1700834"/>
            <a:ext cx="202082" cy="223723"/>
          </a:xfrm>
          <a:prstGeom prst="rect">
            <a:avLst/>
          </a:prstGeom>
        </p:spPr>
      </p:pic>
      <p:sp>
        <p:nvSpPr>
          <p:cNvPr id="16" name="textbox 16"/>
          <p:cNvSpPr/>
          <p:nvPr/>
        </p:nvSpPr>
        <p:spPr>
          <a:xfrm>
            <a:off x="3855254" y="351587"/>
            <a:ext cx="1645920" cy="501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3200" b="1" kern="0" spc="-2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主要内容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98" name="textbox 98"/>
          <p:cNvSpPr/>
          <p:nvPr/>
        </p:nvSpPr>
        <p:spPr>
          <a:xfrm>
            <a:off x="4430166" y="2102282"/>
            <a:ext cx="4383404" cy="11163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4005" algn="l" rtl="0" eaLnBrk="0">
              <a:lnSpc>
                <a:spcPct val="97000"/>
              </a:lnSpc>
            </a:pPr>
            <a:r>
              <a:rPr sz="1800" kern="0" spc="-60">
                <a:solidFill>
                  <a:srgbClr val="5F5F5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2024年5月23日下午，中共中央总书记、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3335" algn="l" rtl="0" eaLnBrk="0">
              <a:lnSpc>
                <a:spcPct val="99000"/>
              </a:lnSpc>
              <a:spcBef>
                <a:spcPts val="75"/>
              </a:spcBef>
            </a:pPr>
            <a:r>
              <a:rPr sz="1800" kern="0" spc="-10">
                <a:solidFill>
                  <a:srgbClr val="5F5F5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国家主席、中央军委主席习近平在山东省济</a:t>
            </a:r>
            <a:r>
              <a:rPr sz="1800" kern="0" spc="40">
                <a:solidFill>
                  <a:srgbClr val="5F5F5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>
                <a:solidFill>
                  <a:srgbClr val="5F5F5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南市主持召开企业和专家座谈会并</a:t>
            </a:r>
            <a:r>
              <a:rPr sz="1800" kern="0" spc="-10">
                <a:solidFill>
                  <a:srgbClr val="5F5F5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发表重要 </a:t>
            </a:r>
            <a:r>
              <a:rPr sz="1800" kern="0" spc="0">
                <a:solidFill>
                  <a:srgbClr val="5F5F5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讲话。 新华社记者 谢</a:t>
            </a:r>
            <a:r>
              <a:rPr sz="1800" kern="0" spc="-10">
                <a:solidFill>
                  <a:srgbClr val="5F5F5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环驰摄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02" name="textbox 102"/>
          <p:cNvSpPr/>
          <p:nvPr/>
        </p:nvSpPr>
        <p:spPr>
          <a:xfrm>
            <a:off x="451205" y="563035"/>
            <a:ext cx="8193405" cy="40246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13840" algn="l" rtl="0" eaLnBrk="0">
              <a:lnSpc>
                <a:spcPct val="97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为三中全会做准备的政治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局会议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63245" algn="l" rtl="0" eaLnBrk="0">
              <a:lnSpc>
                <a:spcPct val="106000"/>
              </a:lnSpc>
              <a:spcBef>
                <a:spcPts val="725"/>
              </a:spcBef>
            </a:pP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中共中央政治局2024年6月27日召开会议，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研究进一步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全面深化改革、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推进中国式现代化问题。</a:t>
            </a:r>
            <a:r>
              <a:rPr sz="2400" kern="0" spc="-4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中共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中央总书记习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近平主持会议。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indent="560705" algn="l" rtl="0" eaLnBrk="0">
              <a:lnSpc>
                <a:spcPct val="107000"/>
              </a:lnSpc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中共中央政治局听取了《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中共中央关于进一步全面深化改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革、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推进中国式现代化的决定》稿在党内外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一定范围征求意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见的情况报告，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决定根据这次会议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讨论的意见进行修改后将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文件稿提请二十届三中全会审议。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06" name="textbox 106"/>
          <p:cNvSpPr/>
          <p:nvPr/>
        </p:nvSpPr>
        <p:spPr>
          <a:xfrm>
            <a:off x="991920" y="2723794"/>
            <a:ext cx="5873115" cy="380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第二部分    二十届三中全会精神的主要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10" name="textbox 110"/>
          <p:cNvSpPr/>
          <p:nvPr/>
        </p:nvSpPr>
        <p:spPr>
          <a:xfrm>
            <a:off x="453644" y="351587"/>
            <a:ext cx="8191500" cy="4618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00" algn="l" rtl="0" eaLnBrk="0">
              <a:lnSpc>
                <a:spcPct val="97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牢牢把握三中全会的主题主线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5920" algn="l" rtl="0" eaLnBrk="0">
              <a:lnSpc>
                <a:spcPct val="97000"/>
              </a:lnSpc>
              <a:spcBef>
                <a:spcPts val="730"/>
              </a:spcBef>
            </a:pP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三中全会主题：进一步全面深化改革、推</a:t>
            </a:r>
            <a:r>
              <a:rPr sz="24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进中国式现代化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" algn="l" rtl="0" eaLnBrk="0">
              <a:lnSpc>
                <a:spcPct val="97000"/>
              </a:lnSpc>
              <a:spcBef>
                <a:spcPts val="1395"/>
              </a:spcBef>
              <a:tabLst>
                <a:tab pos="233045" algn="l"/>
              </a:tabLst>
            </a:pPr>
            <a:r>
              <a:rPr sz="2400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3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全面深化改革的主题：中国</a:t>
            </a:r>
            <a:r>
              <a:rPr sz="24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式现代化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44830" algn="l" rtl="0" eaLnBrk="0">
              <a:lnSpc>
                <a:spcPct val="104000"/>
              </a:lnSpc>
              <a:spcBef>
                <a:spcPts val="1350"/>
              </a:spcBef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三中全会深刻回答了新时代新征程上为什么要全面深化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革、实现什么样的改革</a:t>
            </a:r>
            <a:r>
              <a:rPr sz="24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，怎样全面深化改革的重大问题。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indent="527685" algn="l" rtl="0" eaLnBrk="0">
              <a:lnSpc>
                <a:spcPct val="104000"/>
              </a:lnSpc>
              <a:spcBef>
                <a:spcPts val="5"/>
              </a:spcBef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要深刻领会和把握进一步全面深化改革的主题、重大原则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、重大举措、根本保证。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5572" y="2230963"/>
            <a:ext cx="202284" cy="2239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16" name="textbox 116"/>
          <p:cNvSpPr/>
          <p:nvPr/>
        </p:nvSpPr>
        <p:spPr>
          <a:xfrm>
            <a:off x="450900" y="351587"/>
            <a:ext cx="8194675" cy="3019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00325" algn="l" rtl="0" eaLnBrk="0">
              <a:lnSpc>
                <a:spcPct val="97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全面深入学习领悟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97000"/>
              </a:lnSpc>
              <a:spcBef>
                <a:spcPts val="720"/>
              </a:spcBef>
            </a:pP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中央委员会总书记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习近平重要讲话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080" algn="l" rtl="0" eaLnBrk="0">
              <a:lnSpc>
                <a:spcPct val="104000"/>
              </a:lnSpc>
              <a:spcBef>
                <a:spcPts val="1355"/>
              </a:spcBef>
            </a:pP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全面深入学习《中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共中央关于进一步全面深化改革、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进中国式现代化的决定》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45" algn="l" rtl="0" eaLnBrk="0">
              <a:lnSpc>
                <a:spcPct val="102000"/>
              </a:lnSpc>
            </a:pP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全面深入学习《中国共产党第二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十届中央委员会第三次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全体会议公报》（5072字）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20" name="textbox 120"/>
          <p:cNvSpPr/>
          <p:nvPr/>
        </p:nvSpPr>
        <p:spPr>
          <a:xfrm>
            <a:off x="449072" y="236010"/>
            <a:ext cx="8197215" cy="47091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19885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新征程上进一步全面深化改革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63875" algn="l" rtl="0" eaLnBrk="0">
              <a:lnSpc>
                <a:spcPct val="97000"/>
              </a:lnSpc>
              <a:spcBef>
                <a:spcPts val="10"/>
              </a:spcBef>
            </a:pPr>
            <a:r>
              <a:rPr sz="3200" b="1" kern="0" spc="-3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的纲领性文件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69265" algn="l" rtl="0" eaLnBrk="0">
              <a:lnSpc>
                <a:spcPct val="109000"/>
              </a:lnSpc>
              <a:spcBef>
                <a:spcPts val="540"/>
              </a:spcBef>
            </a:pP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《中共中央关于进一步全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面深化改革、推进中国式现代化的决定》深入分析了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推进中国式现代化面临的新情况新问题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，科学谋划了围绕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中国式现代化进一步全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面深化改革的总体部署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，是指导新征程上进一步全面深化改革的纲领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性文件</a:t>
            </a:r>
            <a:r>
              <a:rPr sz="1800" kern="0" spc="-1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，充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分体现了以习近平同志为核心的党中央完善和发展中国特色社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会主义制度、推进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国家治理体系和治理能力现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代化的历史主动，</a:t>
            </a:r>
            <a:r>
              <a:rPr sz="1800" kern="0" spc="-4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以进一步全面深化改革开辟中国式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现代化广阔前景的坚强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决心。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indent="446405" algn="l" rtl="0" eaLnBrk="0">
              <a:lnSpc>
                <a:spcPct val="104000"/>
              </a:lnSpc>
              <a:spcBef>
                <a:spcPts val="1250"/>
              </a:spcBef>
            </a:pP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《决定》的起草</a:t>
            </a:r>
            <a:r>
              <a:rPr sz="18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，是在党中央领导下进</a:t>
            </a:r>
            <a:r>
              <a:rPr sz="18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行的。</a:t>
            </a:r>
            <a:r>
              <a:rPr sz="1800" kern="0" spc="-4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习近平总书记亲自担任文件起草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组组长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，全程擘画、组织调研、精心指导、把脉定向</a:t>
            </a:r>
            <a:r>
              <a:rPr sz="18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，发挥了决定性作用。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336550" algn="l" rtl="0" eaLnBrk="0">
              <a:lnSpc>
                <a:spcPct val="110000"/>
              </a:lnSpc>
              <a:spcBef>
                <a:spcPts val="5"/>
              </a:spcBef>
            </a:pP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《决定》</a:t>
            </a:r>
            <a:r>
              <a:rPr sz="1500" kern="0" spc="-2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既是党的十八届三中全会以来全面深化改革的实践续篇</a:t>
            </a:r>
            <a:r>
              <a:rPr sz="1500" kern="0" spc="-1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，也是新征程推进中</a:t>
            </a:r>
            <a:r>
              <a:rPr sz="15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国式</a:t>
            </a:r>
            <a:r>
              <a:rPr sz="15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现代化的时代新篇</a:t>
            </a:r>
            <a:r>
              <a:rPr sz="1500" kern="0" spc="-1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，是我们党历史上又一重要纲领性文献。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450294" y="351587"/>
            <a:ext cx="8195944" cy="3982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92730" algn="l" rtl="0" eaLnBrk="0">
              <a:lnSpc>
                <a:spcPct val="97000"/>
              </a:lnSpc>
            </a:pPr>
            <a:r>
              <a:rPr sz="3200" b="1" kern="0" spc="-19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《决定》主要内容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777875" algn="l" rtl="0" eaLnBrk="0">
              <a:lnSpc>
                <a:spcPct val="108000"/>
              </a:lnSpc>
              <a:spcBef>
                <a:spcPct val="0"/>
              </a:spcBef>
            </a:pP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《决定》共15个部分、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60条</a:t>
            </a:r>
            <a:r>
              <a:rPr sz="2400" kern="0" spc="-3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分三大板块。第一板块是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总论，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主要阐述进一步全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面深化改革、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推进中国式现代化的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重大意义和总体要求。第二板块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是分论，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以经济体制改革为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牵引，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全面部署各领域各方面的改革。第三板块主要讲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党对改革的领导、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深化党的建设制度改革。《决定》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共提出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300多项重要改革举措</a:t>
            </a:r>
            <a:r>
              <a:rPr sz="2400" kern="0" spc="-3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，都是涉及体制、机制、制度层面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的内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其中有的是对过去改革举措的完善和提升</a:t>
            </a:r>
            <a:r>
              <a:rPr sz="24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，有的是根据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实践需要和试点探索新提出的改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革举措。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28" name="textbox 128"/>
          <p:cNvSpPr/>
          <p:nvPr/>
        </p:nvSpPr>
        <p:spPr>
          <a:xfrm>
            <a:off x="451510" y="674675"/>
            <a:ext cx="8194040" cy="33826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66545" algn="l" rtl="0" eaLnBrk="0">
              <a:lnSpc>
                <a:spcPct val="97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新时代全面深化改革的重大成就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5295" algn="l" rtl="0" eaLnBrk="0">
              <a:lnSpc>
                <a:spcPct val="108000"/>
              </a:lnSpc>
              <a:spcBef>
                <a:spcPct val="0"/>
              </a:spcBef>
            </a:pP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三中全会《决定》开篇指出：“党的十一届三中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全会是划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时代的，</a:t>
            </a:r>
            <a:r>
              <a:rPr sz="2400" kern="0" spc="-5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开启了改革开放和社会主义现代化建设新时期</a:t>
            </a:r>
            <a:r>
              <a:rPr sz="2400" kern="0" spc="-4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400" kern="0" spc="-5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的十八届三中全会也是划时代的，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开启了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新时代全面深化改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革、系统整体设计推进改革新征程，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开创了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我国改革开放全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新局面。</a:t>
            </a:r>
            <a:r>
              <a:rPr sz="2400" kern="0" spc="-4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”这是党中央总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结新时代以来全面深化改革重大成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就作出的重要判断。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32" name="textbox 132"/>
          <p:cNvSpPr/>
          <p:nvPr/>
        </p:nvSpPr>
        <p:spPr>
          <a:xfrm>
            <a:off x="448462" y="563035"/>
            <a:ext cx="8197215" cy="41738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6865" algn="l" rtl="0" eaLnBrk="0">
              <a:lnSpc>
                <a:spcPct val="97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新时代全面深化改革的重大成就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51815" algn="l" rtl="0" eaLnBrk="0">
              <a:lnSpc>
                <a:spcPct val="109000"/>
              </a:lnSpc>
              <a:spcBef>
                <a:spcPts val="675"/>
              </a:spcBef>
            </a:pP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党的十八大以来，</a:t>
            </a:r>
            <a:r>
              <a:rPr sz="2400" kern="0" spc="-5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以习近平同志为核心的党中央团结带领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全党全军全国各族人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民，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以伟大的历史主动、</a:t>
            </a:r>
            <a:r>
              <a:rPr sz="2400" kern="0" spc="-3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巨大的政治勇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气、</a:t>
            </a:r>
            <a:r>
              <a:rPr sz="2400" kern="0" spc="-5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强烈的责任担当，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冲破思想观念束缚，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破利益固化藩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篱</a:t>
            </a:r>
            <a:r>
              <a:rPr sz="2400" kern="0" spc="-2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，敢于突进深水区</a:t>
            </a:r>
            <a:r>
              <a:rPr sz="24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，敢于啃硬骨头</a:t>
            </a:r>
            <a:r>
              <a:rPr sz="24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，敢于涉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险滩，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坚决破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除各方面体制机制弊端，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实现改革由局部探索、破冰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突围到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系统集成、</a:t>
            </a:r>
            <a:r>
              <a:rPr sz="2400" kern="0" spc="-5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全面深化的转变</a:t>
            </a:r>
            <a:r>
              <a:rPr sz="24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，各领域基础性制度框架基本建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立，</a:t>
            </a:r>
            <a:r>
              <a:rPr sz="2400" kern="0" spc="-5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为全面建成小康社会、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实现党的第一个百年奋斗目标提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供了有力制度保障，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推动我国迈上全面建设社会主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义现代化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国家新征程。突出表现在以下几个方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36" name="textbox 136"/>
          <p:cNvSpPr/>
          <p:nvPr/>
        </p:nvSpPr>
        <p:spPr>
          <a:xfrm>
            <a:off x="450900" y="495979"/>
            <a:ext cx="8193405" cy="4344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2095" algn="l" rtl="0" eaLnBrk="0">
              <a:lnSpc>
                <a:spcPct val="97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新时代全面深化改革的重大成就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97000"/>
              </a:lnSpc>
              <a:spcBef>
                <a:spcPts val="1300"/>
              </a:spcBef>
            </a:pP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一是巩固和发展了中国特色社会主义制度优势，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本制度日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ct val="96000"/>
              </a:lnSpc>
              <a:spcBef>
                <a:spcPts val="385"/>
              </a:spcBef>
            </a:pP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益巩固</a:t>
            </a:r>
            <a:r>
              <a:rPr sz="24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，基本制度不断完善</a:t>
            </a:r>
            <a:r>
              <a:rPr sz="24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，重要制度创新取得丰</a:t>
            </a:r>
            <a:r>
              <a:rPr sz="24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硕成果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080" algn="l" rtl="0" eaLnBrk="0">
              <a:lnSpc>
                <a:spcPct val="104000"/>
              </a:lnSpc>
              <a:spcBef>
                <a:spcPts val="1375"/>
              </a:spcBef>
            </a:pP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二是为经济发展注入了强大动力，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动我国经济迈上高质量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发展之路。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115" indent="-13335" algn="l" rtl="0" eaLnBrk="0">
              <a:lnSpc>
                <a:spcPct val="104000"/>
              </a:lnSpc>
              <a:spcBef>
                <a:spcPts val="1340"/>
              </a:spcBef>
            </a:pP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三是许多领域实现历史性变革、系统性重塑、整体性重构，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国家治理体系和治理能力现代化水平进一步提升。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21590" algn="l" rtl="0" eaLnBrk="0">
              <a:lnSpc>
                <a:spcPct val="134000"/>
              </a:lnSpc>
              <a:spcBef>
                <a:spcPts val="610"/>
              </a:spcBef>
            </a:pP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四是人民群众获得感、幸福感、安全感持续增强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五是推动党在革命性锻造中更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加坚强有力。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0" name="textbox 20"/>
          <p:cNvSpPr/>
          <p:nvPr/>
        </p:nvSpPr>
        <p:spPr>
          <a:xfrm>
            <a:off x="4405452" y="2074595"/>
            <a:ext cx="4552315" cy="11163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2260" algn="l" rtl="0" eaLnBrk="0">
              <a:lnSpc>
                <a:spcPct val="97000"/>
              </a:lnSpc>
            </a:pPr>
            <a:r>
              <a:rPr sz="1800" kern="0" spc="-10">
                <a:solidFill>
                  <a:srgbClr val="5F5F5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中国共产党第二十届中央委员会第三次全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65"/>
              </a:spcBef>
            </a:pPr>
            <a:r>
              <a:rPr sz="1800" kern="0" spc="0">
                <a:solidFill>
                  <a:srgbClr val="5F5F5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体会议，于2024年7月15日至18日</a:t>
            </a:r>
            <a:r>
              <a:rPr sz="1800" kern="0" spc="-10">
                <a:solidFill>
                  <a:srgbClr val="5F5F5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在北京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-1270" algn="l" rtl="0" eaLnBrk="0">
              <a:lnSpc>
                <a:spcPct val="99000"/>
              </a:lnSpc>
              <a:spcBef>
                <a:spcPts val="55"/>
              </a:spcBef>
            </a:pPr>
            <a:r>
              <a:rPr sz="1800" kern="0" spc="-10">
                <a:solidFill>
                  <a:srgbClr val="5F5F5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举行。中央委员会总书记习近</a:t>
            </a:r>
            <a:r>
              <a:rPr sz="1800" kern="0" spc="-20">
                <a:solidFill>
                  <a:srgbClr val="5F5F5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平作重要讲话。</a:t>
            </a:r>
            <a:r>
              <a:rPr sz="1800" kern="0" spc="-10">
                <a:solidFill>
                  <a:srgbClr val="5F5F5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新华社记者 鞠 鹏摄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40" name="textbox 140"/>
          <p:cNvSpPr/>
          <p:nvPr/>
        </p:nvSpPr>
        <p:spPr>
          <a:xfrm>
            <a:off x="450294" y="351587"/>
            <a:ext cx="8195309" cy="51892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11805" algn="l" rtl="0" eaLnBrk="0">
              <a:lnSpc>
                <a:spcPct val="97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两个根本在于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42925" algn="l" rtl="0" eaLnBrk="0">
              <a:lnSpc>
                <a:spcPct val="109000"/>
              </a:lnSpc>
              <a:spcBef>
                <a:spcPts val="5"/>
              </a:spcBef>
            </a:pP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这些历史性成就的取得</a:t>
            </a:r>
            <a:r>
              <a:rPr sz="2400" kern="0" spc="-3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根本在于</a:t>
            </a:r>
            <a:r>
              <a:rPr sz="2400" b="1" kern="0" spc="-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以习近平同志为核心的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党中央领航掌舵</a:t>
            </a:r>
            <a:r>
              <a:rPr sz="2400" b="1" kern="0" spc="-27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b="1" kern="0" spc="-60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在于习近平新时代中国特色社会主义思想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科学指引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400" kern="0" spc="-5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党的十八届三中全会以来，</a:t>
            </a:r>
            <a:r>
              <a:rPr sz="2400" kern="0" spc="-5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习近平总书记亲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自领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亲自部署、</a:t>
            </a:r>
            <a:r>
              <a:rPr sz="2400" kern="0" spc="-5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亲自推动全面深化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改革，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以思想理论创新引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领改革实践创新，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在改革使命、</a:t>
            </a:r>
            <a:r>
              <a:rPr sz="2400" kern="0" spc="-5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改革方向、</a:t>
            </a:r>
            <a:r>
              <a:rPr sz="2400" kern="0" spc="-5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改革目标、</a:t>
            </a:r>
            <a:r>
              <a:rPr sz="2400" kern="0" spc="-5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策略、</a:t>
            </a:r>
            <a:r>
              <a:rPr sz="2400" kern="0" spc="-5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改革动力、</a:t>
            </a:r>
            <a:r>
              <a:rPr sz="2400" kern="0" spc="-5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改革方法等方面作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出系统阐述，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提出一系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列关于全面深化改革的新思想、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新观点、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新论断</a:t>
            </a:r>
            <a:r>
              <a:rPr sz="2400" kern="0" spc="-2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科学回答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了在新时代举什么旗、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走什么路，</a:t>
            </a:r>
            <a:r>
              <a:rPr sz="2400" kern="0" spc="-5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什么要全面深化改革、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怎样全面深化改革等重大理论和实践问题，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在指导新实践、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引领新变革中展现出强大的真理魅力和实践伟力，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也为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进一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步全面深化改革提供了强有力思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想武器。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44" name="textbox 144"/>
          <p:cNvSpPr/>
          <p:nvPr/>
        </p:nvSpPr>
        <p:spPr>
          <a:xfrm>
            <a:off x="448386" y="195250"/>
            <a:ext cx="8311515" cy="56172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37665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充分肯定党的二十届二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中全会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54250" algn="l" rtl="0" eaLnBrk="0">
              <a:lnSpc>
                <a:spcPct val="97000"/>
              </a:lnSpc>
              <a:spcBef>
                <a:spcPts val="20"/>
              </a:spcBef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以来中央政治局的工作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42925" algn="l" rtl="0" eaLnBrk="0">
              <a:lnSpc>
                <a:spcPct val="110000"/>
              </a:lnSpc>
              <a:spcBef>
                <a:spcPts val="610"/>
              </a:spcBef>
            </a:pPr>
            <a:r>
              <a:rPr sz="1800" b="1" kern="0" spc="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全会充分肯定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党的二十届二中全会以来中央政治局的工作。一致认为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，面对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严峻复杂的国际环境和艰巨繁重的国内</a:t>
            </a:r>
            <a:r>
              <a:rPr sz="1800" b="1" kern="0" spc="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改革发展稳定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任务，</a:t>
            </a:r>
            <a:r>
              <a:rPr sz="1800" kern="0" spc="-2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中央政治局认真落实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党的二十大和二十届一中、二中全会精神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，完整准确全面贯彻新发展理念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，坚持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稳中求进工作总基调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，统筹推进“五位一体</a:t>
            </a:r>
            <a:r>
              <a:rPr sz="1800" kern="0" spc="-4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”总体布局、协调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推进“</a:t>
            </a:r>
            <a:r>
              <a:rPr sz="1800" kern="0" spc="-3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四个全面</a:t>
            </a:r>
            <a:r>
              <a:rPr sz="1800" kern="0" spc="-3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战略布局</a:t>
            </a:r>
            <a:r>
              <a:rPr sz="1800" kern="0" spc="-1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，统筹国内国际两个大局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，统筹发展和安全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，着力推动高质量发展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   </a:t>
            </a:r>
            <a:r>
              <a:rPr sz="18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一步推动和谋划全面深化改革</a:t>
            </a:r>
            <a:r>
              <a:rPr sz="1800" b="1" kern="0" spc="-2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，扎实推进社会主义民主法治建设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，不断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加强宣传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思想文化工作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，切实抓好民生保障和生态环境保护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，坚决维护国家安全和社会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8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，有力推进国防和军队建设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，继续推进港澳工作和对台工作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，深入推进中国特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色大国外交</a:t>
            </a:r>
            <a:r>
              <a:rPr sz="18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，一以贯之推进全面从严治党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，实现经济回升向好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kern="0" spc="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全面建设社会主</a:t>
            </a:r>
            <a:r>
              <a:rPr sz="18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义现代化国家迈出坚实步</a:t>
            </a:r>
            <a:r>
              <a:rPr sz="18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伐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0020" algn="l" rtl="0" eaLnBrk="0">
              <a:lnSpc>
                <a:spcPct val="94000"/>
              </a:lnSpc>
              <a:spcBef>
                <a:spcPts val="545"/>
              </a:spcBef>
            </a:pPr>
            <a:r>
              <a:rPr sz="18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（以改革发展稳定的逻辑结构总结工作</a:t>
            </a:r>
            <a:r>
              <a:rPr sz="18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，充</a:t>
            </a:r>
            <a:r>
              <a:rPr sz="1800" kern="0" spc="-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分肯定二中全会以来的工作。）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146050" algn="l" rtl="0" eaLnBrk="0">
              <a:lnSpc>
                <a:spcPct val="102000"/>
              </a:lnSpc>
            </a:pP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（二十届二中全会于2023年2月26日至28日在北京召开，</a:t>
            </a:r>
            <a:r>
              <a:rPr sz="1800" kern="0" spc="-4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审议通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过了《党和国家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机构改革方案》）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48" name="textbox 148"/>
          <p:cNvSpPr/>
          <p:nvPr/>
        </p:nvSpPr>
        <p:spPr>
          <a:xfrm>
            <a:off x="449072" y="184449"/>
            <a:ext cx="8196580" cy="4678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10360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高度评价新时代以来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全面深化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21180" algn="l" rtl="0" eaLnBrk="0">
              <a:lnSpc>
                <a:spcPct val="97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改革的成功实践和伟大成就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2755" algn="l" rtl="0" eaLnBrk="0">
              <a:lnSpc>
                <a:spcPct val="108000"/>
              </a:lnSpc>
              <a:spcBef>
                <a:spcPts val="5"/>
              </a:spcBef>
            </a:pP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全会高度评价</a:t>
            </a:r>
            <a:r>
              <a:rPr sz="2400" b="1" kern="0" spc="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新时代以来全面深化改革的成功实践和</a:t>
            </a:r>
            <a:r>
              <a:rPr sz="24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伟大</a:t>
            </a:r>
            <a:r>
              <a:rPr sz="24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7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成就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研究了进一步全面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深化改革、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推进中国式现代化问题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认为当前和今后一个时期是以中国式现代化全面推进强国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建设、</a:t>
            </a:r>
            <a:r>
              <a:rPr sz="2400" kern="0" spc="-4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民族复兴伟业的关键时期。</a:t>
            </a:r>
            <a:r>
              <a:rPr sz="2400" kern="0" spc="-4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中国式现代化是在改革开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放中不断推进的，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必将在改革开放中开辟广阔前景。</a:t>
            </a:r>
            <a:r>
              <a:rPr sz="2400" kern="0" spc="-5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面对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纷繁复杂的国际国内形势，</a:t>
            </a:r>
            <a:r>
              <a:rPr sz="2400" kern="0" spc="-5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面对新一轮科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技革命和产业变革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面对人民群众新期待，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必须自觉把改革摆在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更加突出位置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紧紧围绕推进中国式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现代化进一步全面深化改革。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473814" y="601828"/>
            <a:ext cx="8199755" cy="49396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67180" algn="l" rtl="0" eaLnBrk="0">
              <a:lnSpc>
                <a:spcPct val="90000"/>
              </a:lnSpc>
            </a:pPr>
            <a:r>
              <a:rPr sz="20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深入学习贯彻习近平总书记关于全面深化改革的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59355" algn="l" rtl="0" eaLnBrk="0">
              <a:lnSpc>
                <a:spcPct val="97000"/>
              </a:lnSpc>
              <a:spcBef>
                <a:spcPts val="5"/>
              </a:spcBef>
            </a:pPr>
            <a:r>
              <a:rPr sz="20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一系列新思想、新观点、</a:t>
            </a:r>
            <a:r>
              <a:rPr sz="20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新论断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2755" algn="l" rtl="0" eaLnBrk="0">
              <a:lnSpc>
                <a:spcPct val="109000"/>
              </a:lnSpc>
              <a:spcBef>
                <a:spcPct val="0"/>
              </a:spcBef>
            </a:pP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全会强调</a:t>
            </a:r>
            <a:r>
              <a:rPr sz="20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，进一步全面深化改革</a:t>
            </a:r>
            <a:r>
              <a:rPr sz="20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，必须坚持马克思列宁主义、</a:t>
            </a:r>
            <a:r>
              <a:rPr sz="2000" kern="0" spc="-4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毛泽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思想、邓小平理论、“三个代表”重要思想、科学发展观</a:t>
            </a:r>
            <a:r>
              <a:rPr sz="20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，全面贯彻习近 平新时代中国特色社会主义思想</a:t>
            </a:r>
            <a:r>
              <a:rPr sz="20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，深入学习贯彻习近平总书记关于全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面深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化改革的一系列</a:t>
            </a:r>
            <a:r>
              <a:rPr sz="20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新思想、新观点、新论断</a:t>
            </a:r>
            <a:r>
              <a:rPr sz="2000" b="1" kern="0" spc="-28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，完整准确全面贯彻新发展理念 </a:t>
            </a:r>
            <a:r>
              <a:rPr sz="20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坚持稳中求进工作总基调</a:t>
            </a:r>
            <a:r>
              <a:rPr sz="20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，坚持解放思想、实事求是、与时俱进、求真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务实</a:t>
            </a:r>
            <a:r>
              <a:rPr sz="20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，进一步解放和发展社会生产力、激发和增强社会活力</a:t>
            </a:r>
            <a:r>
              <a:rPr sz="20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，统筹国内国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际两个大局</a:t>
            </a:r>
            <a:r>
              <a:rPr sz="20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，统筹推进“五位一</a:t>
            </a:r>
            <a:r>
              <a:rPr sz="20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体”总体布局</a:t>
            </a:r>
            <a:r>
              <a:rPr sz="20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，协调推进“</a:t>
            </a:r>
            <a:r>
              <a:rPr sz="2000" kern="0" spc="-3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四个全面”战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略布局，</a:t>
            </a:r>
            <a:r>
              <a:rPr sz="2000" kern="0" spc="-4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以经济体制改革为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牵引，</a:t>
            </a:r>
            <a:r>
              <a:rPr sz="2000" kern="0" spc="-4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以促进社会公平正义、增进人民福祉为 </a:t>
            </a:r>
            <a:r>
              <a:rPr sz="20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出发点和落脚点</a:t>
            </a:r>
            <a:r>
              <a:rPr sz="2000" kern="0" spc="-2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，更加注重系统集成</a:t>
            </a:r>
            <a:r>
              <a:rPr sz="20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，更加注重突出重点</a:t>
            </a:r>
            <a:r>
              <a:rPr sz="2000" kern="0" spc="-2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，更加注重改革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实效</a:t>
            </a:r>
            <a:r>
              <a:rPr sz="2000" kern="0" spc="-2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，推动生产关系和生产力、上层建筑和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经济基础、</a:t>
            </a:r>
            <a:r>
              <a:rPr sz="2000" kern="0" spc="-4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国家治理和社会发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展更好相适应</a:t>
            </a:r>
            <a:r>
              <a:rPr sz="2000" kern="0" spc="-2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，为中国式现代化提供强大动力和制度</a:t>
            </a:r>
            <a:r>
              <a:rPr sz="20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保障。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56" name="textbox 156"/>
          <p:cNvSpPr/>
          <p:nvPr/>
        </p:nvSpPr>
        <p:spPr>
          <a:xfrm>
            <a:off x="449529" y="351587"/>
            <a:ext cx="8196580" cy="5763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94585" algn="l" rtl="0" eaLnBrk="0">
              <a:lnSpc>
                <a:spcPct val="97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新的路线图、时间表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41655" algn="l" rtl="0" eaLnBrk="0">
              <a:lnSpc>
                <a:spcPct val="110000"/>
              </a:lnSpc>
              <a:spcBef>
                <a:spcPts val="550"/>
              </a:spcBef>
            </a:pP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全会指出</a:t>
            </a:r>
            <a:r>
              <a:rPr sz="18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，进一步全面深化改革的总目标是继续完善和发展中国特色社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会主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义制度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，推进国家治理体系和治理能力现代化。</a:t>
            </a:r>
            <a:r>
              <a:rPr sz="18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到二〇三五年</a:t>
            </a:r>
            <a:r>
              <a:rPr sz="1800" b="1" kern="0" spc="-2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全面建成高水平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社会主义市场经济体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制，</a:t>
            </a:r>
            <a:r>
              <a:rPr sz="1800" kern="0" spc="-3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中国特色社会主义制度更加完善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，基本实现国家治理体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系和治理能力现代化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，基本实现社会主义现代化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，为到</a:t>
            </a:r>
            <a:r>
              <a:rPr sz="18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本世纪中叶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建成社会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主义现代化强国奠定坚实基础。要聚焦构建高水平社会主义市场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经济体制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，聚焦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发展全过程人民民主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，聚焦建设社会主义文化强国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，聚焦提高人民生活品质</a:t>
            </a:r>
            <a:r>
              <a:rPr sz="18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，聚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焦建设美丽中国</a:t>
            </a:r>
            <a:r>
              <a:rPr sz="18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，聚焦建设更高水平平安中国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，聚焦提高党的领导水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平和长期执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政能力</a:t>
            </a:r>
            <a:r>
              <a:rPr sz="1800" kern="0" spc="-2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，继续把改革推向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前进。</a:t>
            </a:r>
            <a:r>
              <a:rPr sz="18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到二〇二九年中华人民共和国成立八十周年时</a:t>
            </a:r>
            <a:r>
              <a:rPr sz="1800" b="1" kern="0" spc="-2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完成本决定提出的改革</a:t>
            </a:r>
            <a:r>
              <a:rPr sz="18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15240" algn="l" rtl="0" eaLnBrk="0">
              <a:lnSpc>
                <a:spcPct val="105000"/>
              </a:lnSpc>
              <a:spcBef>
                <a:spcPts val="550"/>
              </a:spcBef>
            </a:pPr>
            <a:r>
              <a:rPr sz="1800" b="1" kern="0" spc="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(7个战略聚焦：</a:t>
            </a:r>
            <a:r>
              <a:rPr sz="1800" b="1" kern="0" spc="-44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构建高水平社会主义市场经济</a:t>
            </a:r>
            <a:r>
              <a:rPr sz="18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体制、</a:t>
            </a:r>
            <a:r>
              <a:rPr sz="1800" b="1" kern="0" spc="-3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发展全过程人民民主、建设</a:t>
            </a:r>
            <a:r>
              <a:rPr sz="18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4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社会主义文化强国、提高人民生活品质、建设美丽中国、</a:t>
            </a:r>
            <a:r>
              <a:rPr sz="1800" b="1" kern="0" spc="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建设更高水平平安中国</a:t>
            </a:r>
            <a:r>
              <a:rPr sz="18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、党的领导水平和长期执政能力。平安中国建设提升到了</a:t>
            </a:r>
            <a:r>
              <a:rPr sz="18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新高度）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indent="132715" algn="l" rtl="0" eaLnBrk="0">
              <a:lnSpc>
                <a:spcPct val="102000"/>
              </a:lnSpc>
            </a:pPr>
            <a:r>
              <a:rPr sz="18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（总目标既同党的十八届三中全会提出的全面深化</a:t>
            </a:r>
            <a:r>
              <a:rPr sz="18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改革总目标一脉相承</a:t>
            </a:r>
            <a:r>
              <a:rPr sz="1800" b="1" kern="0" spc="-2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，又同党</a:t>
            </a:r>
            <a:r>
              <a:rPr sz="18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的二十大作出的战略部署相衔接</a:t>
            </a:r>
            <a:r>
              <a:rPr sz="1800" b="1" kern="0" spc="-3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，为进一步全面深化改革明确了目标导向。）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60" name="textbox 160"/>
          <p:cNvSpPr/>
          <p:nvPr/>
        </p:nvSpPr>
        <p:spPr>
          <a:xfrm>
            <a:off x="451510" y="236010"/>
            <a:ext cx="8192769" cy="527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11630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新时代全面深化改革的宝贵经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46145" algn="l" rtl="0" eaLnBrk="0">
              <a:lnSpc>
                <a:spcPct val="97000"/>
              </a:lnSpc>
              <a:spcBef>
                <a:spcPts val="15"/>
              </a:spcBef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验和原则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1825" algn="l" rtl="0" eaLnBrk="0">
              <a:lnSpc>
                <a:spcPct val="107000"/>
              </a:lnSpc>
              <a:spcBef>
                <a:spcPts val="720"/>
              </a:spcBef>
            </a:pP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全会强调，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进一步全面深化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改革要总结和运用改革开放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以来特别是新时代全面深化改革的宝贵经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验，</a:t>
            </a:r>
            <a:r>
              <a:rPr sz="2400" kern="0" spc="-5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贯彻坚持党的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全面领导、</a:t>
            </a:r>
            <a:r>
              <a:rPr sz="2400" b="1" kern="0" spc="-60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坚持以人民为中心、</a:t>
            </a:r>
            <a:r>
              <a:rPr sz="2400" b="1" kern="0" spc="-5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坚持守正创新、</a:t>
            </a:r>
            <a:r>
              <a:rPr sz="2400" b="1" kern="0" spc="-5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持以制度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建设为主线、坚持全面依法治国、坚持系统观念</a:t>
            </a:r>
            <a:r>
              <a:rPr sz="24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等原则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7010" algn="l" rtl="0" eaLnBrk="0">
              <a:lnSpc>
                <a:spcPct val="94000"/>
              </a:lnSpc>
              <a:spcBef>
                <a:spcPts val="1395"/>
              </a:spcBef>
            </a:pPr>
            <a:r>
              <a:rPr sz="2400" kern="0" spc="-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（六个坚持的重大原则集中回</a:t>
            </a:r>
            <a:r>
              <a:rPr sz="2400" kern="0" spc="-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答了怎么改）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2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94310" algn="l" rtl="0" eaLnBrk="0">
              <a:lnSpc>
                <a:spcPct val="106000"/>
              </a:lnSpc>
            </a:pP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（这六条原则集中体现了习近平总书记关于全面深化改革重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要论述的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核心要义</a:t>
            </a:r>
            <a:r>
              <a:rPr sz="2400" b="1" kern="0" spc="-2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，是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对改革开放以来特别是新时代全面深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化改革宝贵经验的科学总结，</a:t>
            </a:r>
            <a:r>
              <a:rPr sz="2400" kern="0" spc="-6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我们必须在进一步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全面深化改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革中严格遵循、长期坚持）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64" name="textbox 164"/>
          <p:cNvSpPr/>
          <p:nvPr/>
        </p:nvSpPr>
        <p:spPr>
          <a:xfrm>
            <a:off x="449072" y="351587"/>
            <a:ext cx="8197850" cy="4882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15665" algn="l" rtl="0" eaLnBrk="0">
              <a:lnSpc>
                <a:spcPct val="98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系统部署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2755" algn="l" rtl="0" eaLnBrk="0">
              <a:lnSpc>
                <a:spcPct val="108000"/>
              </a:lnSpc>
              <a:spcBef>
                <a:spcPts val="730"/>
              </a:spcBef>
            </a:pP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全会对进一步全面深化改革做出系统部署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强调构建高水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平社会主义市场经济体制，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健全推动经济高质量发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展体制机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制，</a:t>
            </a:r>
            <a:r>
              <a:rPr sz="2400" kern="0" spc="-5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构建支持全面创新体制机制，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健全宏观经济治理体系</a:t>
            </a:r>
            <a:r>
              <a:rPr sz="24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完善城乡融合发展体制机制，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完善高水平对外开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放体制机制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健全全过程人民民主制度体系，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完善中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国特色社会主义法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治体系，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深化文化体制机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制改革，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健全保障和改善民生制度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体系，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深化生态文明体制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推进国家安全体系和能力现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代化，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持续深化国防和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军队改革，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提高党对进一步全面深化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algn="l" rtl="0" eaLnBrk="0">
              <a:lnSpc>
                <a:spcPct val="89000"/>
              </a:lnSpc>
              <a:spcBef>
                <a:spcPts val="370"/>
              </a:spcBef>
            </a:pP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改革、推进中国式现代化的领导水平。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0" algn="l" rtl="0" eaLnBrk="0">
              <a:lnSpc>
                <a:spcPts val="4165"/>
              </a:lnSpc>
            </a:pPr>
            <a:r>
              <a:rPr sz="2400" kern="0" spc="-1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（重大任务和举措）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68" name="textbox 168"/>
          <p:cNvSpPr/>
          <p:nvPr/>
        </p:nvSpPr>
        <p:spPr>
          <a:xfrm>
            <a:off x="450300" y="236010"/>
            <a:ext cx="8199755" cy="54082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75435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高水平社会主义市场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经济体制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00" algn="l" rtl="0" eaLnBrk="0">
              <a:lnSpc>
                <a:spcPct val="97000"/>
              </a:lnSpc>
              <a:spcBef>
                <a:spcPts val="20"/>
              </a:spcBef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是中国式现代化的重要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保障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41020" algn="l" rtl="0" eaLnBrk="0">
              <a:lnSpc>
                <a:spcPct val="109000"/>
              </a:lnSpc>
              <a:spcBef>
                <a:spcPts val="605"/>
              </a:spcBef>
            </a:pP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全会提出</a:t>
            </a:r>
            <a:r>
              <a:rPr sz="2000" kern="0" spc="-2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，高水平社会主义市场经济体制是中国式现代化的重要保障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。</a:t>
            </a:r>
            <a:r>
              <a:rPr sz="20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必须更好发挥市场机</a:t>
            </a:r>
            <a:r>
              <a:rPr sz="20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制作用</a:t>
            </a:r>
            <a:r>
              <a:rPr sz="2000" b="1" kern="0" spc="-3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，创造更加公平、更有活力的市场环境</a:t>
            </a:r>
            <a:r>
              <a:rPr sz="2000" b="1" kern="0" spc="-34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</a:t>
            </a:r>
            <a:r>
              <a:rPr sz="20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现资源配置效率最优化和效益最大化</a:t>
            </a:r>
            <a:r>
              <a:rPr sz="2000" b="1" kern="0" spc="-3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，既“放得活</a:t>
            </a:r>
            <a:r>
              <a:rPr sz="20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”又“管得住”</a:t>
            </a:r>
            <a:r>
              <a:rPr sz="2000" b="1" kern="0" spc="-4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，更好</a:t>
            </a:r>
            <a:r>
              <a:rPr sz="20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维护市场秩序、弥补市场失灵</a:t>
            </a:r>
            <a:r>
              <a:rPr sz="2000" b="1" kern="0" spc="-3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kern="0" spc="-4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畅通国民经济循环</a:t>
            </a:r>
            <a:r>
              <a:rPr sz="2000" b="1" kern="0" spc="-3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，激发全社会内</a:t>
            </a:r>
            <a:r>
              <a:rPr sz="2000" b="1" kern="0" spc="-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生动力</a:t>
            </a:r>
            <a:r>
              <a:rPr sz="20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和创新活力。</a:t>
            </a:r>
            <a:r>
              <a:rPr sz="20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要毫不动摇巩固和发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展公有制经济</a:t>
            </a:r>
            <a:r>
              <a:rPr sz="2000" kern="0" spc="-3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，毫不动摇鼓励、支持、 引导非公有制经济发展</a:t>
            </a:r>
            <a:r>
              <a:rPr sz="20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，保证各种所有制经济依法平等使用生产要素、公 平参与市场竞争、</a:t>
            </a:r>
            <a:r>
              <a:rPr sz="2000" kern="0" spc="-4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同等受到法律保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护</a:t>
            </a:r>
            <a:r>
              <a:rPr sz="2000" kern="0" spc="-2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，促进各种所有制经济优势互补、共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同发展。要构建全国统一大市场</a:t>
            </a:r>
            <a:r>
              <a:rPr sz="2000" kern="0" spc="-3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，完善市场经济基础</a:t>
            </a:r>
            <a:r>
              <a:rPr sz="20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制度。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342265" algn="l" rtl="0" eaLnBrk="0">
              <a:lnSpc>
                <a:spcPct val="104000"/>
              </a:lnSpc>
              <a:spcBef>
                <a:spcPts val="1295"/>
              </a:spcBef>
            </a:pPr>
            <a:r>
              <a:rPr sz="20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《决定》强调弘扬企业家精神</a:t>
            </a:r>
            <a:r>
              <a:rPr sz="20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，加快建设更多</a:t>
            </a:r>
            <a:r>
              <a:rPr sz="20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世界一流企业</a:t>
            </a:r>
            <a:r>
              <a:rPr sz="20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，这是对各</a:t>
            </a:r>
            <a:r>
              <a:rPr sz="20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类经营主体的共同要求</a:t>
            </a:r>
            <a:r>
              <a:rPr sz="20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5260" algn="l" rtl="0" eaLnBrk="0">
              <a:lnSpc>
                <a:spcPct val="95000"/>
              </a:lnSpc>
            </a:pPr>
            <a:r>
              <a:rPr sz="2000" kern="0" spc="-1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（市场地位和作用的新论断）</a:t>
            </a:r>
            <a:endParaRPr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449986" y="449027"/>
            <a:ext cx="8195944" cy="5495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56385" algn="l" rtl="0" eaLnBrk="0">
              <a:lnSpc>
                <a:spcPct val="100000"/>
              </a:lnSpc>
            </a:pPr>
            <a:r>
              <a:rPr sz="2700" b="1" kern="0" spc="9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高标准市场体系是一项重大改革任务</a:t>
            </a:r>
            <a:endParaRPr sz="2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0555" algn="l" rtl="0" eaLnBrk="0">
              <a:lnSpc>
                <a:spcPct val="109000"/>
              </a:lnSpc>
              <a:spcBef>
                <a:spcPts val="5"/>
              </a:spcBef>
            </a:pP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加快建设高标准市场体系是一项重大改革任务。《决定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》明确了三方面关键改革举措：</a:t>
            </a:r>
            <a:r>
              <a:rPr sz="2400" kern="0" spc="-5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一是构建全国统一大市场</a:t>
            </a:r>
            <a:r>
              <a:rPr sz="24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包括构建城乡统一的建设用地市场，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全国一体化技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术和数据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市场，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统一规范、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信息共享的招标投标和公共资源交易平台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体系，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一体衔接的流通规则和标准，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全国统一电力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市场等。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二是推进要素市场化改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健全劳动、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资本、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土地、知识、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技术、</a:t>
            </a:r>
            <a:r>
              <a:rPr sz="2400" kern="0" spc="-5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管理、数据等要素市场制度和规则。</a:t>
            </a:r>
            <a:r>
              <a:rPr sz="2400" kern="0" spc="-5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三是完善市场经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济基础制度</a:t>
            </a:r>
            <a:r>
              <a:rPr sz="24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，包括完善产权保护、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息披露、</a:t>
            </a:r>
            <a:r>
              <a:rPr sz="2400" kern="0" spc="-5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市场准入、破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产退出、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信用监管等制度。</a:t>
            </a:r>
            <a:r>
              <a:rPr sz="2400" kern="0" spc="-5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市场经济本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质上是法治经济。《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决定》特别提出，</a:t>
            </a:r>
            <a:r>
              <a:rPr sz="2400" kern="0" spc="-4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防止和纠正利用行政、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刑事手段干预经济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纠纷，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对侵犯各种所有制经济产权和合法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利益的行为实行同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责同罪同罚。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76" name="textbox 176"/>
          <p:cNvSpPr/>
          <p:nvPr/>
        </p:nvSpPr>
        <p:spPr>
          <a:xfrm>
            <a:off x="451510" y="236010"/>
            <a:ext cx="8194040" cy="4744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5595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高质量发展是全面建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设社会主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91360" algn="l" rtl="0" eaLnBrk="0">
              <a:lnSpc>
                <a:spcPct val="94000"/>
              </a:lnSpc>
              <a:spcBef>
                <a:spcPts val="20"/>
              </a:spcBef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义现代化国家的首要任务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41655" algn="l" rtl="0" eaLnBrk="0">
              <a:lnSpc>
                <a:spcPct val="108000"/>
              </a:lnSpc>
              <a:spcBef>
                <a:spcPts val="40"/>
              </a:spcBef>
            </a:pP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全会提出</a:t>
            </a:r>
            <a:r>
              <a:rPr sz="24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，高质量发展是全面建设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社会主义现代化国家的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首要任务。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必须以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新发展理念引领改革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5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立足新发展阶段</a:t>
            </a:r>
            <a:r>
              <a:rPr sz="24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深化供给侧结构性改革，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完善推动高质量发展激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励约束机制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塑造发展新动能新优势。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8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要健全因</a:t>
            </a:r>
            <a:r>
              <a:rPr sz="2400" b="1" kern="0" spc="7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地制宜发展新质生产力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体制机制</a:t>
            </a:r>
            <a:r>
              <a:rPr sz="2400" b="1" kern="0" spc="-2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，健全促进实体经济和数字经济深度融合制度，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善发展服务业体制机制，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健全现代化基础设施建设体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制机制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健全提升产业链供应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链韧性和安全水平制度。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7010" algn="l" rtl="0" eaLnBrk="0">
              <a:lnSpc>
                <a:spcPct val="94000"/>
              </a:lnSpc>
              <a:spcBef>
                <a:spcPts val="5"/>
              </a:spcBef>
            </a:pPr>
            <a:r>
              <a:rPr sz="2400" kern="0" spc="-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（解析：要健全因地制宜发展新质生产力体制机制）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4" name="textbox 24"/>
          <p:cNvSpPr/>
          <p:nvPr/>
        </p:nvSpPr>
        <p:spPr>
          <a:xfrm>
            <a:off x="450215" y="351587"/>
            <a:ext cx="8197215" cy="5440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98345" algn="l" rtl="0" eaLnBrk="0">
              <a:lnSpc>
                <a:spcPct val="97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二十届三中全会主要议程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55600" algn="l" rtl="0" eaLnBrk="0">
              <a:lnSpc>
                <a:spcPct val="104000"/>
              </a:lnSpc>
              <a:spcBef>
                <a:spcPts val="550"/>
              </a:spcBef>
            </a:pP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中国共产党第二十届中央委员会第三次全体会议</a:t>
            </a:r>
            <a:r>
              <a:rPr sz="18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，于2024年7月1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5日至18日在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北京举行。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355600" algn="l" rtl="0" eaLnBrk="0">
              <a:lnSpc>
                <a:spcPct val="106000"/>
              </a:lnSpc>
              <a:spcBef>
                <a:spcPts val="1245"/>
              </a:spcBef>
            </a:pP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出席这次全会的有，</a:t>
            </a:r>
            <a:r>
              <a:rPr sz="1800" kern="0" spc="-3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委员199人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，候补中央委员165人。</a:t>
            </a:r>
            <a:r>
              <a:rPr sz="1800" kern="0" spc="-3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中央纪律检查委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员会常务委员会委员和有关方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面负责同志列席会议。</a:t>
            </a:r>
            <a:r>
              <a:rPr sz="1800" kern="0" spc="-4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党的二十大代表中部分基层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同志和专家学者也列席了会议。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77825" algn="l" rtl="0" eaLnBrk="0">
              <a:lnSpc>
                <a:spcPct val="97000"/>
              </a:lnSpc>
              <a:spcBef>
                <a:spcPts val="1275"/>
              </a:spcBef>
            </a:pP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全会由中央政治局主持。</a:t>
            </a:r>
            <a:r>
              <a:rPr sz="1800" kern="0" spc="-4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中央委员会总书记习近平作了重要讲话。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342900" algn="l" rtl="0" eaLnBrk="0">
              <a:lnSpc>
                <a:spcPct val="105000"/>
              </a:lnSpc>
              <a:spcBef>
                <a:spcPts val="1280"/>
              </a:spcBef>
            </a:pP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全会听取和讨论了习近平受中央政治局委托所作的工作报告，</a:t>
            </a:r>
            <a:r>
              <a:rPr sz="1800" kern="0" spc="-4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审议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通过了《中 </a:t>
            </a:r>
            <a:r>
              <a:rPr sz="18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共中央关于进一步全面深化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改革、推进中国式现代化的决定》。</a:t>
            </a:r>
            <a:r>
              <a:rPr sz="1800" kern="0" spc="-4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习近平就《决定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（讨论稿）</a:t>
            </a:r>
            <a:r>
              <a:rPr sz="1800" kern="0" spc="-4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》向全会作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了说明。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4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020" indent="125095" algn="l" rtl="0" eaLnBrk="0">
              <a:lnSpc>
                <a:spcPct val="102000"/>
              </a:lnSpc>
              <a:spcBef>
                <a:spcPts val="5"/>
              </a:spcBef>
            </a:pP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（二十大选出的第二十届中央委员会委员205名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，第二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十届中央委员会候补委员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171名</a:t>
            </a:r>
            <a:r>
              <a:rPr sz="18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，第二十届中央纪律检查委员会委员133名）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80" name="textbox 180"/>
          <p:cNvSpPr/>
          <p:nvPr/>
        </p:nvSpPr>
        <p:spPr>
          <a:xfrm>
            <a:off x="450900" y="351587"/>
            <a:ext cx="8347075" cy="3579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12315" algn="l" rtl="0" eaLnBrk="0">
              <a:lnSpc>
                <a:spcPct val="97000"/>
              </a:lnSpc>
            </a:pPr>
            <a:r>
              <a:rPr sz="3200" b="1" kern="0" spc="-2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因地制宜发展新质生产力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45795" algn="l" rtl="0" eaLnBrk="0">
              <a:lnSpc>
                <a:spcPct val="108000"/>
              </a:lnSpc>
              <a:spcBef>
                <a:spcPts val="5"/>
              </a:spcBef>
            </a:pP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习近平总书记创造性提出</a:t>
            </a:r>
            <a:r>
              <a:rPr sz="2400" kern="0" spc="-6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400" kern="0" spc="-4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因地制宜发展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新质生产力</a:t>
            </a:r>
            <a:r>
              <a:rPr sz="2400" kern="0" spc="-4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这是一项重大理论和实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践创新</a:t>
            </a:r>
            <a:r>
              <a:rPr sz="24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，将为高质量发展注入全新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动力。《决定》提出要加快形成同新质生产力更相适应的生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产关系，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健全传统产业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优化升级体制机制，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完善战略性产业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发展政策和治理体系，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立未来产业投入增长机制，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完善促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进数字产业化和产业数字化政策体系，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促进各类先进生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产要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素向发展新质生产力集聚</a:t>
            </a:r>
            <a:r>
              <a:rPr sz="2400" kern="0" spc="-2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，大幅提升全要素生产率。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84" name="textbox 184"/>
          <p:cNvSpPr/>
          <p:nvPr/>
        </p:nvSpPr>
        <p:spPr>
          <a:xfrm>
            <a:off x="448459" y="124123"/>
            <a:ext cx="8199119" cy="5377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38300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教育、科技、人才是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39595" algn="l" rtl="0" eaLnBrk="0">
              <a:lnSpc>
                <a:spcPct val="97000"/>
              </a:lnSpc>
              <a:spcBef>
                <a:spcPts val="20"/>
              </a:spcBef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代化的基础性、战略性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支撑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450850" algn="l" rtl="0" eaLnBrk="0">
              <a:lnSpc>
                <a:spcPct val="117000"/>
              </a:lnSpc>
              <a:spcBef>
                <a:spcPts val="450"/>
              </a:spcBef>
            </a:pPr>
            <a:r>
              <a:rPr sz="1500" kern="0" spc="1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全会提出</a:t>
            </a:r>
            <a:r>
              <a:rPr sz="1500" kern="0" spc="-1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教育、</a:t>
            </a:r>
            <a:r>
              <a:rPr sz="1500" kern="0" spc="-3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科技、</a:t>
            </a:r>
            <a:r>
              <a:rPr sz="1500" kern="0" spc="-3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人才是</a:t>
            </a:r>
            <a:r>
              <a:rPr sz="1500" kern="0" spc="1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中国式现代化的基础性、</a:t>
            </a:r>
            <a:r>
              <a:rPr sz="15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战略性支撑。</a:t>
            </a:r>
            <a:r>
              <a:rPr sz="1500" kern="0" spc="-3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必须深入实施</a:t>
            </a:r>
            <a:r>
              <a:rPr sz="15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科教兴国战略、</a:t>
            </a:r>
            <a:r>
              <a:rPr sz="1500" kern="0" spc="-3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人才强国战略、</a:t>
            </a:r>
            <a:r>
              <a:rPr sz="1500" kern="0" spc="-3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创新驱动发展战略</a:t>
            </a:r>
            <a:r>
              <a:rPr sz="1500" kern="0" spc="-1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，统筹推进教育科技人才体制机制一体改</a:t>
            </a:r>
            <a:r>
              <a:rPr sz="15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</a:t>
            </a:r>
            <a:r>
              <a:rPr sz="1500" kern="0" spc="-1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健全新型举国体制</a:t>
            </a:r>
            <a:r>
              <a:rPr sz="1500" b="1" kern="0" spc="-1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，提升国家创新体系整体效能。</a:t>
            </a:r>
            <a:r>
              <a:rPr sz="15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要深化教育综合改革</a:t>
            </a:r>
            <a:r>
              <a:rPr sz="1500" kern="0" spc="-1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深化科技体制</a:t>
            </a:r>
            <a:r>
              <a:rPr sz="15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</a:t>
            </a:r>
            <a:r>
              <a:rPr sz="1500" kern="0" spc="-1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，深化人才发展体制机制改革。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indent="396240" algn="l" rtl="0" eaLnBrk="0">
              <a:lnSpc>
                <a:spcPct val="112000"/>
              </a:lnSpc>
              <a:spcBef>
                <a:spcPts val="1295"/>
              </a:spcBef>
            </a:pP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《决定》</a:t>
            </a:r>
            <a:r>
              <a:rPr sz="15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强调加快建设高质量教育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体系</a:t>
            </a:r>
            <a:r>
              <a:rPr sz="1500" kern="0" spc="-1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统筹推进育人方式、</a:t>
            </a:r>
            <a:r>
              <a:rPr sz="1500" kern="0" spc="-3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办学模式、</a:t>
            </a:r>
            <a:r>
              <a:rPr sz="1500" kern="0" spc="-3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管理体制、</a:t>
            </a:r>
            <a:r>
              <a:rPr sz="1500" kern="0" spc="-3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</a:t>
            </a:r>
            <a:r>
              <a:rPr sz="15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障机制改革。</a:t>
            </a:r>
            <a:r>
              <a:rPr sz="1500" kern="0" spc="-3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紧扣培养担当民族复兴大任的时代新人</a:t>
            </a:r>
            <a:r>
              <a:rPr sz="1500" kern="0" spc="-1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完善立德树人机制</a:t>
            </a:r>
            <a:r>
              <a:rPr sz="1500" kern="0" spc="-1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推进大中小学思</a:t>
            </a:r>
            <a:r>
              <a:rPr sz="15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政课一体化改革创新</a:t>
            </a:r>
            <a:r>
              <a:rPr sz="1500" kern="0" spc="-1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，健全德智体美劳全面培养体系。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397510" algn="l" rtl="0" eaLnBrk="0">
              <a:lnSpc>
                <a:spcPct val="110000"/>
              </a:lnSpc>
              <a:spcBef>
                <a:spcPts val="1265"/>
              </a:spcBef>
            </a:pP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《决定》</a:t>
            </a:r>
            <a:r>
              <a:rPr sz="15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强调要优化重大科技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创新组织机制</a:t>
            </a:r>
            <a:r>
              <a:rPr sz="1500" kern="0" spc="-1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加强国家战略科技力量建设</a:t>
            </a:r>
            <a:r>
              <a:rPr sz="1500" kern="0" spc="-1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统筹强化关</a:t>
            </a:r>
            <a:r>
              <a:rPr sz="15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键核心技术攻关。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1155" algn="l" rtl="0" eaLnBrk="0">
              <a:lnSpc>
                <a:spcPts val="1850"/>
              </a:lnSpc>
              <a:spcBef>
                <a:spcPts val="1255"/>
              </a:spcBef>
            </a:pP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《决定》强调实施更加积极、更加开放、</a:t>
            </a:r>
            <a:r>
              <a:rPr sz="15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更加有效的人才</a:t>
            </a:r>
            <a:r>
              <a:rPr sz="15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政策</a:t>
            </a:r>
            <a:r>
              <a:rPr sz="1500" kern="0" spc="-1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，完善人才自主培养机制。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indent="299720" algn="l" rtl="0" eaLnBrk="0">
              <a:lnSpc>
                <a:spcPct val="110000"/>
              </a:lnSpc>
              <a:spcBef>
                <a:spcPts val="5"/>
              </a:spcBef>
            </a:pPr>
            <a:r>
              <a:rPr sz="1500" kern="0" spc="1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要通过进一步深化改革</a:t>
            </a:r>
            <a:r>
              <a:rPr sz="1500" kern="0" spc="-1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加快建设教育强国、</a:t>
            </a:r>
            <a:r>
              <a:rPr sz="1500" kern="0" spc="-3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科技强国、</a:t>
            </a:r>
            <a:r>
              <a:rPr sz="1500" kern="0" spc="-3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人才强国</a:t>
            </a:r>
            <a:r>
              <a:rPr sz="1500" kern="0" spc="-1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形成推动高质量发</a:t>
            </a:r>
            <a:r>
              <a:rPr sz="15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展的倍增效应</a:t>
            </a:r>
            <a:r>
              <a:rPr sz="15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支撑引领中国式现代化。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88" name="textbox 188"/>
          <p:cNvSpPr/>
          <p:nvPr/>
        </p:nvSpPr>
        <p:spPr>
          <a:xfrm>
            <a:off x="448462" y="351587"/>
            <a:ext cx="8197215" cy="4785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96465" algn="l" rtl="0" eaLnBrk="0">
              <a:lnSpc>
                <a:spcPct val="98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健全宏观经济治理体系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43560" algn="l" rtl="0" eaLnBrk="0">
              <a:lnSpc>
                <a:spcPct val="109000"/>
              </a:lnSpc>
              <a:spcBef>
                <a:spcPts val="5"/>
              </a:spcBef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健全宏观经济治理体系。《决定》强调要构建国家战略制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定和实施机制，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健全国家经济社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会发展规划制度体系，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财税体制、金融体制改革，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强宏观政策取向一致性。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要构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建跨行政区合作发展新机制。针对地方政府和基层财政困难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提出要完善中央和地方财政关系，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增加地方自主财力</a:t>
            </a:r>
            <a:r>
              <a:rPr sz="2400" b="1" kern="0" spc="-2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b="1" kern="0" spc="-6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展地方税源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提升市县财力同事权相匹配程度</a:t>
            </a:r>
            <a:r>
              <a:rPr sz="24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，适当加强中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央事权，</a:t>
            </a:r>
            <a:r>
              <a:rPr sz="2400" kern="0" spc="-5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提高中央财政支出比例</a:t>
            </a:r>
            <a:r>
              <a:rPr sz="24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，不得违规要求地方安排配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套资金。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要研究同新业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态相适应的税收制度。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经过四十多年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快速发展，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我国社会财富不断积累，《决定》要求探索实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国家宏观资产负债表管理</a:t>
            </a:r>
            <a:r>
              <a:rPr sz="2400" kern="0" spc="-2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，优化各类存量结构调整。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92" name="textbox 192"/>
          <p:cNvSpPr/>
          <p:nvPr/>
        </p:nvSpPr>
        <p:spPr>
          <a:xfrm>
            <a:off x="449986" y="615855"/>
            <a:ext cx="8197850" cy="44907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60855" algn="l" rtl="0" eaLnBrk="0">
              <a:lnSpc>
                <a:spcPct val="90000"/>
              </a:lnSpc>
            </a:pPr>
            <a:r>
              <a:rPr sz="24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科学的宏观调控、有效的政府治</a:t>
            </a:r>
            <a:r>
              <a:rPr sz="24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理是发挥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13255" algn="l" rtl="0" eaLnBrk="0">
              <a:lnSpc>
                <a:spcPct val="96000"/>
              </a:lnSpc>
              <a:spcBef>
                <a:spcPts val="15"/>
              </a:spcBef>
            </a:pPr>
            <a:r>
              <a:rPr sz="24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社会主义市场经济体制优势</a:t>
            </a:r>
            <a:r>
              <a:rPr sz="24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的内在要求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2120" algn="l" rtl="0" eaLnBrk="0">
              <a:lnSpc>
                <a:spcPct val="108000"/>
              </a:lnSpc>
              <a:spcBef>
                <a:spcPts val="730"/>
              </a:spcBef>
            </a:pP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全会提出</a:t>
            </a:r>
            <a:r>
              <a:rPr sz="2400" kern="0" spc="-3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，科学的宏观调控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kern="0" spc="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有效的政府治理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是发挥社会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主义市场经济体制优势的内在要求。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必须完善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宏观调控制度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体系，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统筹推进财税、金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融等重点领域改革，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增强宏观政策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取向一致性。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要完善国家战略规划体系和政策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统筹协调机制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深化财税体制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深化金融体制改革，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完善实施区域协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调发展战略机制。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8280" algn="l" rtl="0" eaLnBrk="0">
              <a:lnSpc>
                <a:spcPct val="94000"/>
              </a:lnSpc>
              <a:spcBef>
                <a:spcPct val="0"/>
              </a:spcBef>
            </a:pPr>
            <a:r>
              <a:rPr sz="2400" kern="0" spc="-1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（关键表述：有效的政</a:t>
            </a:r>
            <a:r>
              <a:rPr sz="2400" kern="0" spc="-1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府治理）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196" name="textbox 196"/>
          <p:cNvSpPr/>
          <p:nvPr/>
        </p:nvSpPr>
        <p:spPr>
          <a:xfrm>
            <a:off x="449074" y="195250"/>
            <a:ext cx="8197850" cy="4993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78610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城乡融合发展是中国式现代化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223260" algn="l" rtl="0" eaLnBrk="0">
              <a:lnSpc>
                <a:spcPct val="97000"/>
              </a:lnSpc>
              <a:spcBef>
                <a:spcPts val="5"/>
              </a:spcBef>
            </a:pPr>
            <a:r>
              <a:rPr sz="3200" b="1" kern="0" spc="-3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的必然要求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2120" algn="l" rtl="0" eaLnBrk="0">
              <a:lnSpc>
                <a:spcPct val="109000"/>
              </a:lnSpc>
              <a:spcBef>
                <a:spcPts val="550"/>
              </a:spcBef>
            </a:pP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全会提出</a:t>
            </a:r>
            <a:r>
              <a:rPr sz="1800" kern="0" spc="-1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，城乡融合发展是中国式现代化的必然要求。必须统筹新型工业化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、新型城镇化和乡村全面振兴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，全面提高城乡规划、建设、治理融合水平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城乡要素平等交换、</a:t>
            </a:r>
            <a:r>
              <a:rPr sz="18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双向流动</a:t>
            </a:r>
            <a:r>
              <a:rPr sz="1800" b="1" kern="0" spc="-2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，缩小城乡差别</a:t>
            </a:r>
            <a:r>
              <a:rPr sz="1800" b="1" kern="0" spc="-2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，促进城乡共同繁荣发展。要健全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推进新型城镇化体制机制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，巩固和完善农村基本经营制度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，完善强农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惠农富农支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持制度</a:t>
            </a:r>
            <a:r>
              <a:rPr sz="18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kern="0" spc="-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深化土地制</a:t>
            </a:r>
            <a:r>
              <a:rPr sz="1800" b="1" kern="0" spc="-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度改革</a:t>
            </a:r>
            <a:r>
              <a:rPr sz="18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418465" algn="l" rtl="0" eaLnBrk="0">
              <a:lnSpc>
                <a:spcPct val="108000"/>
              </a:lnSpc>
            </a:pP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习近平总书记强调</a:t>
            </a:r>
            <a:r>
              <a:rPr sz="1800" kern="0" spc="-1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，做好乡村振兴这篇大文章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，必须走城乡融合发展之路。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围绕推进以人为本的新型城镇化，《决定》提出推行由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常住地登记户口提供基本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公共服务制度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，加快农业转移人口市民化。为持续巩固拓展脱贫攻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坚成果、推进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强农惠农富农，《决定》提出完善覆盖农村人口的常态化防止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返贫致贫机制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，建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立农村低收入人口和欠发达地区分层分类帮扶制度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，统筹建立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粮食产销区省际横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向利益补偿机制</a:t>
            </a:r>
            <a:r>
              <a:rPr sz="18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，完善乡村振兴投入机制</a:t>
            </a:r>
            <a:r>
              <a:rPr sz="18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，培育乡村新产业新业态。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00" name="textbox 200"/>
          <p:cNvSpPr/>
          <p:nvPr/>
        </p:nvSpPr>
        <p:spPr>
          <a:xfrm>
            <a:off x="449072" y="850817"/>
            <a:ext cx="8196580" cy="39344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62735" algn="l" rtl="0" eaLnBrk="0">
              <a:lnSpc>
                <a:spcPct val="97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开放是中国式现代化的鲜明标识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" indent="407035" algn="l" rtl="0" eaLnBrk="0">
              <a:lnSpc>
                <a:spcPct val="107000"/>
              </a:lnSpc>
              <a:spcBef>
                <a:spcPts val="540"/>
              </a:spcBef>
            </a:pPr>
            <a:r>
              <a:rPr sz="18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全会提出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，开放是中国式现代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化的</a:t>
            </a:r>
            <a:r>
              <a:rPr sz="1800" b="1" kern="0" spc="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鲜明标识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。必须坚持对外开放基本国策</a:t>
            </a:r>
            <a:r>
              <a:rPr sz="1800" kern="0" spc="-1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坚持以开放促改革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，依托我国超大规模市场优势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，在扩大国际合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作中提升开放能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8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，建设更高水平开放型经济新体制。要稳步扩大制度型开放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，深化外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贸体制改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</a:t>
            </a:r>
            <a:r>
              <a:rPr sz="1800" kern="0" spc="-2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，深化外商投资和对外投资管理体制改革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，优化区域开放布局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，完善推进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高质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量共建“一带一路”机制。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17525" algn="l" rtl="0" eaLnBrk="0">
              <a:lnSpc>
                <a:spcPct val="107000"/>
              </a:lnSpc>
              <a:spcBef>
                <a:spcPts val="5"/>
              </a:spcBef>
            </a:pP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《决定》要求主动对接国际高标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准经贸规则</a:t>
            </a:r>
            <a:r>
              <a:rPr sz="1800" kern="0" spc="-1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，稳步扩大制度型开放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，建设更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高水平开放型经济新体制。要扩大对最不发达国家单边开放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，扩大自主开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，有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</a:t>
            </a:r>
            <a:r>
              <a:rPr sz="1800" b="1" kern="0" spc="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扩大商品市场、</a:t>
            </a:r>
            <a:r>
              <a:rPr sz="1800" b="1" kern="0" spc="-4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服务市场、资本市场、</a:t>
            </a:r>
            <a:r>
              <a:rPr sz="18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劳务市场等对外开放</a:t>
            </a:r>
            <a:r>
              <a:rPr sz="1800" b="1" kern="0" spc="-2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，完善境外人员入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境居住、</a:t>
            </a:r>
            <a:r>
              <a:rPr sz="1800" kern="0" spc="-3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医疗、支付等生活便利制度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，统筹推进重大标志性工程和“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小而美</a:t>
            </a:r>
            <a:r>
              <a:rPr sz="1800" kern="0" spc="-3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”民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生项目</a:t>
            </a:r>
            <a:r>
              <a:rPr sz="18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，高质量共建“一带一路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800" kern="0" spc="-3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，让中国大市场成为世界大机遇。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04" name="textbox 204"/>
          <p:cNvSpPr/>
          <p:nvPr/>
        </p:nvSpPr>
        <p:spPr>
          <a:xfrm>
            <a:off x="450900" y="236010"/>
            <a:ext cx="8194675" cy="4226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16075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发展全过程人民民主是中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国式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32710" algn="l" rtl="0" eaLnBrk="0">
              <a:lnSpc>
                <a:spcPct val="97000"/>
              </a:lnSpc>
              <a:spcBef>
                <a:spcPts val="20"/>
              </a:spcBef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现代化的本质要求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0850" algn="l" rtl="0" eaLnBrk="0">
              <a:lnSpc>
                <a:spcPct val="108000"/>
              </a:lnSpc>
              <a:spcBef>
                <a:spcPts val="5"/>
              </a:spcBef>
            </a:pP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全会提出</a:t>
            </a:r>
            <a:r>
              <a:rPr sz="2400" kern="0" spc="-2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，发展全过程人民民主是中国式现代化的本质要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求。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必须坚定不移走中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国特色社会主义政治发展道路，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坚持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和完善我国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根本政治制度、</a:t>
            </a:r>
            <a:r>
              <a:rPr sz="2400" b="1" kern="0" spc="-5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基本政治制度、</a:t>
            </a:r>
            <a:r>
              <a:rPr sz="2400" b="1" kern="0" spc="-5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</a:t>
            </a:r>
            <a:r>
              <a:rPr sz="2400" b="1" kern="0" spc="4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要政治制度</a:t>
            </a:r>
            <a:r>
              <a:rPr sz="2400" b="1" kern="0" spc="-27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丰富各层级民主形式，</a:t>
            </a:r>
            <a:r>
              <a:rPr sz="2400" kern="0" spc="-6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把人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民当家作主具体、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现实体现到国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家政治生活和社会生活各方面。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要加强人民当家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作主制度建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</a:t>
            </a:r>
            <a:r>
              <a:rPr sz="2400" kern="0" spc="-2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，健全协商民主机制，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健全基层民主制度，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</a:t>
            </a:r>
            <a:r>
              <a:rPr sz="2400" b="1" kern="0" spc="4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大统战工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作格局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08" name="textbox 208"/>
          <p:cNvSpPr/>
          <p:nvPr/>
        </p:nvSpPr>
        <p:spPr>
          <a:xfrm>
            <a:off x="448459" y="541446"/>
            <a:ext cx="8198484" cy="32378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92885" algn="l" rtl="0" eaLnBrk="0">
              <a:lnSpc>
                <a:spcPct val="97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法治是中国式现代化的重要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保障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2120" algn="l" rtl="0" eaLnBrk="0">
              <a:lnSpc>
                <a:spcPct val="117000"/>
              </a:lnSpc>
              <a:spcBef>
                <a:spcPts val="450"/>
              </a:spcBef>
            </a:pPr>
            <a:r>
              <a:rPr sz="1500" kern="0" spc="1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全会提出</a:t>
            </a:r>
            <a:r>
              <a:rPr sz="1500" kern="0" spc="-1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法治是中国式现代化的重要保</a:t>
            </a:r>
            <a:r>
              <a:rPr sz="1500" kern="0" spc="1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障。</a:t>
            </a:r>
            <a:r>
              <a:rPr sz="1500" kern="0" spc="-3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必须全面贯彻实施宪法</a:t>
            </a:r>
            <a:r>
              <a:rPr sz="1500" kern="0" spc="-1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维护宪法权威</a:t>
            </a:r>
            <a:r>
              <a:rPr sz="15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协同推进立法、</a:t>
            </a:r>
            <a:r>
              <a:rPr sz="1500" kern="0" spc="-3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执法、</a:t>
            </a:r>
            <a:r>
              <a:rPr sz="1500" kern="0" spc="-3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司法、</a:t>
            </a:r>
            <a:r>
              <a:rPr sz="1500" kern="0" spc="-3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守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法各环节改革</a:t>
            </a:r>
            <a:r>
              <a:rPr sz="1500" kern="0" spc="-1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，健全法律面前人人平等保障机制</a:t>
            </a:r>
            <a:r>
              <a:rPr sz="1500" kern="0" spc="-1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弘扬社</a:t>
            </a:r>
            <a:r>
              <a:rPr sz="1500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会主义法治精神</a:t>
            </a:r>
            <a:r>
              <a:rPr sz="1500" kern="0" spc="-1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，维护社会公</a:t>
            </a: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平正义</a:t>
            </a:r>
            <a:r>
              <a:rPr sz="15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，全面推进国家各方面工作法治化。</a:t>
            </a:r>
            <a:r>
              <a:rPr sz="15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要深化立法领域改</a:t>
            </a:r>
            <a:r>
              <a:rPr sz="15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</a:t>
            </a:r>
            <a:r>
              <a:rPr sz="15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深入推进依法行政</a:t>
            </a:r>
            <a:r>
              <a:rPr sz="1500" kern="0" spc="-1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，健全公正执法司法体制机制</a:t>
            </a:r>
            <a:r>
              <a:rPr sz="1500" kern="0" spc="-1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完善推进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法治社会建设机制</a:t>
            </a:r>
            <a:r>
              <a:rPr sz="1500" kern="0" spc="-1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，加强涉</a:t>
            </a:r>
            <a:r>
              <a:rPr sz="15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外法治建设。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275590" algn="l" rtl="0" eaLnBrk="0">
              <a:lnSpc>
                <a:spcPct val="110000"/>
              </a:lnSpc>
            </a:pP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《决定》在相关部分明确提出了一些重要立法修法任务</a:t>
            </a:r>
            <a:r>
              <a:rPr sz="1500" kern="0" spc="-1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包括制定民营经济促进法、</a:t>
            </a:r>
            <a:r>
              <a:rPr sz="1500" kern="0" spc="-3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金融</a:t>
            </a:r>
            <a:r>
              <a:rPr sz="15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法、</a:t>
            </a:r>
            <a:r>
              <a:rPr sz="15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民族团结进步促进法、反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跨境腐败法</a:t>
            </a:r>
            <a:r>
              <a:rPr sz="15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，修改监督法、</a:t>
            </a:r>
            <a:r>
              <a:rPr sz="1500" kern="0" spc="-3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监察法</a:t>
            </a:r>
            <a:r>
              <a:rPr sz="1500" kern="0" spc="-1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，编纂生态环境法典。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12" name="textbox 212"/>
          <p:cNvSpPr/>
          <p:nvPr/>
        </p:nvSpPr>
        <p:spPr>
          <a:xfrm>
            <a:off x="450900" y="124123"/>
            <a:ext cx="8194675" cy="4856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02740" algn="l" rtl="0" eaLnBrk="0">
              <a:lnSpc>
                <a:spcPct val="90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中国式现代化是物质</a:t>
            </a:r>
            <a:r>
              <a:rPr sz="3200" b="1" kern="0" spc="-2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文明和精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93290" algn="l" rtl="0" eaLnBrk="0">
              <a:lnSpc>
                <a:spcPct val="96000"/>
              </a:lnSpc>
              <a:spcBef>
                <a:spcPts val="30"/>
              </a:spcBef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神文明相协调的现代化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0850" algn="l" rtl="0" eaLnBrk="0">
              <a:lnSpc>
                <a:spcPct val="108000"/>
              </a:lnSpc>
              <a:spcBef>
                <a:spcPts val="725"/>
              </a:spcBef>
            </a:pP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全会提出，</a:t>
            </a:r>
            <a:r>
              <a:rPr sz="2400" kern="0" spc="-4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中国式现代化是物质文明和精神文明相协调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现代化。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必须增强文化自信，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发展社会主义先进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文化，</a:t>
            </a:r>
            <a:r>
              <a:rPr sz="2400" kern="0" spc="-5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弘扬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革命文化，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传承中华优秀传统文化</a:t>
            </a:r>
            <a:r>
              <a:rPr sz="2400" b="1" kern="0" spc="-27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，加快适应信息技术迅猛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发展新形势，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培育形成规模宏大的优秀文化人才队伍</a:t>
            </a:r>
            <a:r>
              <a:rPr sz="24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，激发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全民族文化创新创造活力。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要完善意识形态工作责任制，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化文化服务和文化产品供给机制，</a:t>
            </a:r>
            <a:r>
              <a:rPr sz="2400" kern="0" spc="-6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健全网络综合治理体系</a:t>
            </a:r>
            <a:r>
              <a:rPr sz="24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构建更有效力的国际传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播体系。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7645" algn="l" rtl="0" eaLnBrk="0">
              <a:lnSpc>
                <a:spcPct val="94000"/>
              </a:lnSpc>
              <a:spcBef>
                <a:spcPts val="5"/>
              </a:spcBef>
            </a:pPr>
            <a:r>
              <a:rPr sz="24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（文化建设改革）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16" name="textbox 216"/>
          <p:cNvSpPr/>
          <p:nvPr/>
        </p:nvSpPr>
        <p:spPr>
          <a:xfrm>
            <a:off x="448386" y="124123"/>
            <a:ext cx="8198484" cy="4133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97025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在发展中保障和改善民生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是中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3770" algn="l" rtl="0" eaLnBrk="0">
              <a:lnSpc>
                <a:spcPct val="97000"/>
              </a:lnSpc>
              <a:spcBef>
                <a:spcPts val="25"/>
              </a:spcBef>
            </a:pPr>
            <a:r>
              <a:rPr sz="3200" b="1" kern="0" spc="-2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国式现代化的重大任务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indent="477520" algn="l" rtl="0" eaLnBrk="0">
              <a:lnSpc>
                <a:spcPct val="107000"/>
              </a:lnSpc>
              <a:spcBef>
                <a:spcPts val="705"/>
              </a:spcBef>
            </a:pP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全会提出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，在发展中保障和改善民生是中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国式现代化的重大任务。必须坚持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尽力而为、量力而行</a:t>
            </a:r>
            <a:r>
              <a:rPr sz="18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，完善基本公共服务制度体系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，加强普惠性、基础性、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兜底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性民生建设</a:t>
            </a:r>
            <a:r>
              <a:rPr sz="18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，解决好人民最关心最直接最现实的利益问题</a:t>
            </a:r>
            <a:r>
              <a:rPr sz="1800" kern="0" spc="-1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，不断满足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人民对美好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生活的向往。要完善收入分配制度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，完善就业优先政策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，健全社会保障体系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，深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化医药卫生体制改革</a:t>
            </a:r>
            <a:r>
              <a:rPr sz="18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健全人口发展支持</a:t>
            </a:r>
            <a:r>
              <a:rPr sz="1800" kern="0" spc="-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和服务体系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81635" algn="l" rtl="0" eaLnBrk="0">
              <a:lnSpc>
                <a:spcPct val="107000"/>
              </a:lnSpc>
            </a:pP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《决定》坚持老百姓关心什么、期盼什么，</a:t>
            </a:r>
            <a:r>
              <a:rPr sz="1800" kern="0" spc="-4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改革就抓住什么、推进什么。强调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要健全高质量充分就业促进机制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，健全灵活就业人员、农民工、新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就业形态人员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社保制度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，促进优质医疗资源扩容下沉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，推动建设生育友好型社会</a:t>
            </a:r>
            <a:r>
              <a:rPr sz="1800" kern="0" spc="-2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，完善发展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老事业和养老产业政策机制。这些举措的落实见效</a:t>
            </a:r>
            <a:r>
              <a:rPr sz="18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，必将进一步增强人民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群众的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获得感、幸福感、安全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453644" y="351587"/>
            <a:ext cx="8191500" cy="4618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00935" algn="l" rtl="0" eaLnBrk="0">
              <a:lnSpc>
                <a:spcPct val="97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三中全会的主题主线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1305" algn="l" rtl="0" eaLnBrk="0">
              <a:lnSpc>
                <a:spcPct val="97000"/>
              </a:lnSpc>
              <a:spcBef>
                <a:spcPts val="730"/>
              </a:spcBef>
            </a:pP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全会主题：进一步全面深化改革、推进中国</a:t>
            </a:r>
            <a:r>
              <a:rPr sz="24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式现代化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1305" algn="l" rtl="0" eaLnBrk="0">
              <a:lnSpc>
                <a:spcPct val="97000"/>
              </a:lnSpc>
              <a:spcBef>
                <a:spcPts val="1395"/>
              </a:spcBef>
            </a:pP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全面深化改革的主题：中国</a:t>
            </a:r>
            <a:r>
              <a:rPr sz="24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式现代化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544830" algn="l" rtl="0" eaLnBrk="0">
              <a:lnSpc>
                <a:spcPct val="104000"/>
              </a:lnSpc>
              <a:spcBef>
                <a:spcPts val="1350"/>
              </a:spcBef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三中全会深刻回答了新时代新征程上为什么要全面深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化改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革、实现什么样的改革</a:t>
            </a:r>
            <a:r>
              <a:rPr sz="24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，怎样全面深化改革的重大问题。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indent="527685" algn="l" rtl="0" eaLnBrk="0">
              <a:lnSpc>
                <a:spcPct val="104000"/>
              </a:lnSpc>
              <a:spcBef>
                <a:spcPts val="5"/>
              </a:spcBef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要深刻领会和把握进一步全面深化改革的主题、重大原则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、重大举措、根本保证。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2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20" name="textbox 220"/>
          <p:cNvSpPr/>
          <p:nvPr/>
        </p:nvSpPr>
        <p:spPr>
          <a:xfrm>
            <a:off x="448614" y="236010"/>
            <a:ext cx="8197215" cy="3644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16075" algn="l" rtl="0" eaLnBrk="0">
              <a:lnSpc>
                <a:spcPct val="90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中国式现代化是人与</a:t>
            </a:r>
            <a:r>
              <a:rPr sz="3200" b="1" kern="0" spc="-2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自然和谐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20695" algn="l" rtl="0" eaLnBrk="0">
              <a:lnSpc>
                <a:spcPct val="97000"/>
              </a:lnSpc>
              <a:spcBef>
                <a:spcPts val="30"/>
              </a:spcBef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共生的现代化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9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2600" algn="l" rtl="0" eaLnBrk="0">
              <a:lnSpc>
                <a:spcPct val="100000"/>
              </a:lnSpc>
              <a:spcBef>
                <a:spcPts val="150"/>
              </a:spcBef>
            </a:pPr>
            <a:r>
              <a:rPr sz="5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endParaRPr sz="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40995" algn="l" rtl="0" eaLnBrk="0">
              <a:lnSpc>
                <a:spcPct val="107000"/>
              </a:lnSpc>
              <a:spcBef>
                <a:spcPts val="540"/>
              </a:spcBef>
            </a:pP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全会提出，</a:t>
            </a:r>
            <a:r>
              <a:rPr sz="1800" kern="0" spc="-3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中国式现代化是人与自然和谐共生的现代化。必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须完善生态文明制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度体系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，协同推进降碳、减污、扩绿、增长</a:t>
            </a:r>
            <a:r>
              <a:rPr sz="18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，积极应对气候变化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，加快完善落实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绿水青山就是金山银山理念的体制机制</a:t>
            </a:r>
            <a:r>
              <a:rPr sz="18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。要完善生态文明基础体制</a:t>
            </a:r>
            <a:r>
              <a:rPr sz="1800" kern="0" spc="-2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，健全生态环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境治理体系</a:t>
            </a:r>
            <a:r>
              <a:rPr sz="18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，健全绿色低碳发展机制。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379730" algn="l" rtl="0" eaLnBrk="0">
              <a:lnSpc>
                <a:spcPct val="106000"/>
              </a:lnSpc>
            </a:pP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《决定》强调加快完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善落实绿水青山就是金山银山理念的体制机制</a:t>
            </a:r>
            <a:r>
              <a:rPr sz="1800" kern="0" spc="-1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，健全生态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产品价值实现机制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，加快规划建设新型能源体系</a:t>
            </a:r>
            <a:r>
              <a:rPr sz="18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，构建碳排放统计核算体</a:t>
            </a:r>
            <a:r>
              <a:rPr sz="18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系、产</a:t>
            </a:r>
            <a:r>
              <a:rPr sz="18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品碳标识认证制度、产品碳足迹管理体系</a:t>
            </a:r>
            <a:r>
              <a:rPr sz="18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，更好推动绿色低碳循环发展。</a:t>
            </a:r>
            <a:endParaRPr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24" name="textbox 224"/>
          <p:cNvSpPr/>
          <p:nvPr/>
        </p:nvSpPr>
        <p:spPr>
          <a:xfrm>
            <a:off x="449986" y="79292"/>
            <a:ext cx="8194040" cy="3565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17980" algn="l" rtl="0" eaLnBrk="0">
              <a:lnSpc>
                <a:spcPct val="90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国家安全是中国式现代化</a:t>
            </a:r>
            <a:r>
              <a:rPr sz="3200" b="1" kern="0" spc="-2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行稳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23845" algn="l" rtl="0" eaLnBrk="0">
              <a:lnSpc>
                <a:spcPct val="97000"/>
              </a:lnSpc>
              <a:spcBef>
                <a:spcPts val="15"/>
              </a:spcBef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致远的重要基础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452120" algn="l" rtl="0" eaLnBrk="0">
              <a:lnSpc>
                <a:spcPct val="107000"/>
              </a:lnSpc>
              <a:spcBef>
                <a:spcPts val="1180"/>
              </a:spcBef>
            </a:pP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全会提出，</a:t>
            </a:r>
            <a:r>
              <a:rPr sz="2400" kern="0" spc="-4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国家安全是中国式现代化行稳致远的重要基础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必须全面贯彻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总体国家安全观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完善维护国家安全体制机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实现高质量发展和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高水平安全良性互动，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切实保障国家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长治久安。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要健全国家安全体系，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完善公共安全治理机制</a:t>
            </a:r>
            <a:r>
              <a:rPr sz="24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健全社会治理体系</a:t>
            </a:r>
            <a:r>
              <a:rPr sz="24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，完善涉外国家安全机制。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8280" algn="l" rtl="0" eaLnBrk="0">
              <a:lnSpc>
                <a:spcPct val="94000"/>
              </a:lnSpc>
            </a:pPr>
            <a:r>
              <a:rPr sz="2400" kern="0" spc="-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（实现高质量发展和高水平安</a:t>
            </a:r>
            <a:r>
              <a:rPr sz="2400" kern="0" spc="-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全良性互动）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28" name="textbox 228"/>
          <p:cNvSpPr/>
          <p:nvPr/>
        </p:nvSpPr>
        <p:spPr>
          <a:xfrm>
            <a:off x="452729" y="124123"/>
            <a:ext cx="8190865" cy="352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31950" algn="l" rtl="0" eaLnBrk="0">
              <a:lnSpc>
                <a:spcPct val="90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国防和军队现代化是中国</a:t>
            </a:r>
            <a:r>
              <a:rPr sz="3200" b="1" kern="0" spc="-2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式现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28875" algn="l" rtl="0" eaLnBrk="0">
              <a:lnSpc>
                <a:spcPct val="97000"/>
              </a:lnSpc>
              <a:spcBef>
                <a:spcPts val="15"/>
              </a:spcBef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代化的重要组成部分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448945" algn="l" rtl="0" eaLnBrk="0">
              <a:lnSpc>
                <a:spcPct val="107000"/>
              </a:lnSpc>
              <a:spcBef>
                <a:spcPts val="830"/>
              </a:spcBef>
            </a:pP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全会提出，</a:t>
            </a:r>
            <a:r>
              <a:rPr sz="2400" kern="0" spc="-4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国防和军队现代化是中国式现代化的重要组成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部分。</a:t>
            </a:r>
            <a:r>
              <a:rPr sz="2400" kern="0" spc="-5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必须坚持党对人民军队的绝对领导，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深入实施改革强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军战略，</a:t>
            </a:r>
            <a:r>
              <a:rPr sz="2400" kern="0" spc="-5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如期实现建军一百年奋斗目标、</a:t>
            </a:r>
            <a:r>
              <a:rPr sz="2400" b="1" kern="0" spc="-5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基本实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现国防和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7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军队现代化提供有力保障。</a:t>
            </a:r>
            <a:r>
              <a:rPr sz="2400" b="1" kern="0" spc="-60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要完善人民军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队领导管理体制机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</a:t>
            </a:r>
            <a:r>
              <a:rPr sz="2400" kern="0" spc="-3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，深化联合作战体系改革</a:t>
            </a:r>
            <a:r>
              <a:rPr sz="2400" kern="0" spc="-3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，深化跨军地改革。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5740" algn="l" rtl="0" eaLnBrk="0">
              <a:lnSpc>
                <a:spcPct val="94000"/>
              </a:lnSpc>
              <a:spcBef>
                <a:spcPts val="5"/>
              </a:spcBef>
            </a:pPr>
            <a:r>
              <a:rPr sz="2400" kern="0" spc="-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（国防和军队现代化是</a:t>
            </a:r>
            <a:r>
              <a:rPr sz="2400" kern="0" spc="-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中国式现代化的重要组成部分）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32" name="textbox 232"/>
          <p:cNvSpPr/>
          <p:nvPr/>
        </p:nvSpPr>
        <p:spPr>
          <a:xfrm>
            <a:off x="451510" y="244881"/>
            <a:ext cx="8194675" cy="58146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27835" algn="l" rtl="0" eaLnBrk="0">
              <a:lnSpc>
                <a:spcPct val="90000"/>
              </a:lnSpc>
            </a:pPr>
            <a:r>
              <a:rPr sz="24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党的领导是进一步全</a:t>
            </a:r>
            <a:r>
              <a:rPr sz="24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面深化改革、推进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52395" algn="l" rtl="0" eaLnBrk="0">
              <a:lnSpc>
                <a:spcPct val="96000"/>
              </a:lnSpc>
              <a:spcBef>
                <a:spcPts val="25"/>
              </a:spcBef>
            </a:pPr>
            <a:r>
              <a:rPr sz="2400" b="1" kern="0" spc="-2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中国式现代化的根本保证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1825" algn="l" rtl="0" eaLnBrk="0">
              <a:lnSpc>
                <a:spcPct val="109000"/>
              </a:lnSpc>
              <a:spcBef>
                <a:spcPts val="1555"/>
              </a:spcBef>
            </a:pP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全会强调，</a:t>
            </a:r>
            <a:r>
              <a:rPr sz="2400" kern="0" spc="-5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党的领导是进一步全面深化改革、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推进中国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式现代化的根本保证。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必须深刻领悟“两个确立</a:t>
            </a:r>
            <a:r>
              <a:rPr sz="2400" kern="0" spc="-4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”的决定性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意义，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增强“</a:t>
            </a:r>
            <a:r>
              <a:rPr sz="2400" b="1" kern="0" spc="-50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四个意</a:t>
            </a:r>
            <a:r>
              <a:rPr sz="24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</a:t>
            </a:r>
            <a:r>
              <a:rPr sz="2400" b="1" kern="0" spc="-4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”、</a:t>
            </a:r>
            <a:r>
              <a:rPr sz="2400" b="1" kern="0" spc="-57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坚定“</a:t>
            </a:r>
            <a:r>
              <a:rPr sz="2400" b="1" kern="0" spc="-4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四个自信</a:t>
            </a:r>
            <a:r>
              <a:rPr sz="2400" b="1" kern="0" spc="-48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”、</a:t>
            </a:r>
            <a:r>
              <a:rPr sz="2400" b="1" kern="0" spc="-5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做到“两个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</a:t>
            </a:r>
            <a:r>
              <a:rPr sz="2400" b="1" kern="0" spc="-50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保持以党的自我革命引领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社会革命的高度自觉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持用改革精神和严的标准管党治党，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完善党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的自我革命制度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规范体系</a:t>
            </a:r>
            <a:r>
              <a:rPr sz="2400" kern="0" spc="-2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，不断推进党的自我净化、</a:t>
            </a:r>
            <a:r>
              <a:rPr sz="2400" kern="0" spc="-3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自我完善、</a:t>
            </a:r>
            <a:r>
              <a:rPr sz="2400" kern="0" spc="-3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自我革新、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自我提高</a:t>
            </a:r>
            <a:r>
              <a:rPr sz="2400" kern="0" spc="-2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，确保党始终成为中国特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色社会主义事业的坚强领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导核心。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要坚持党中央对进一步全面深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化改革的集中统一领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深化党的建设制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度改革，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深入推进党风廉政建设和反腐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败斗争，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以钉钉子精神抓好改革落实。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3975" indent="152400" algn="l" rtl="0" eaLnBrk="0">
              <a:lnSpc>
                <a:spcPct val="102000"/>
              </a:lnSpc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（全面深化改革、</a:t>
            </a:r>
            <a:r>
              <a:rPr sz="2400" kern="0" spc="-3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中国式现代化就是党领导的伟大社会革命 </a:t>
            </a:r>
            <a:r>
              <a:rPr sz="24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，“</a:t>
            </a:r>
            <a:r>
              <a:rPr sz="2400" kern="0" spc="-4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四自” 就是党的自我革命）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36" name="textbox 236"/>
          <p:cNvSpPr/>
          <p:nvPr/>
        </p:nvSpPr>
        <p:spPr>
          <a:xfrm>
            <a:off x="450900" y="351587"/>
            <a:ext cx="8194675" cy="51676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9405" algn="l" rtl="0" eaLnBrk="0">
              <a:lnSpc>
                <a:spcPct val="97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党的领导和党的建设制度改革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indent="502920" algn="l" rtl="0" eaLnBrk="0">
              <a:lnSpc>
                <a:spcPct val="104000"/>
              </a:lnSpc>
              <a:spcBef>
                <a:spcPts val="725"/>
              </a:spcBef>
            </a:pPr>
            <a:r>
              <a:rPr sz="2400" kern="0" spc="-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《决定》专门用1个部分来部署党的领导</a:t>
            </a:r>
            <a:r>
              <a:rPr sz="2400" kern="0" spc="-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和党的建设制度改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革</a:t>
            </a:r>
            <a:r>
              <a:rPr sz="2400" kern="0" spc="-3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，主要有3个方面：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07000"/>
              </a:lnSpc>
              <a:spcBef>
                <a:spcPts val="1355"/>
              </a:spcBef>
            </a:pP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一是坚持党中央对进一步全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面深化改革的集中统一领导</a:t>
            </a:r>
            <a:r>
              <a:rPr sz="2400" kern="0" spc="-4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。《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决定》强调党中央领导改革的总体设计、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统筹协调、整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体推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鼓励各地区各部门结合实际开拓创新，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创造可复制、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推广的新鲜经验。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305" indent="-9525" algn="l" rtl="0" eaLnBrk="0">
              <a:lnSpc>
                <a:spcPct val="104000"/>
              </a:lnSpc>
              <a:spcBef>
                <a:spcPts val="1340"/>
              </a:spcBef>
            </a:pP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二是深化党的建设制度改革。着力解决干部乱作为、不作为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、不敢为、不善为问题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indent="635" algn="l" rtl="0" eaLnBrk="0">
              <a:lnSpc>
                <a:spcPct val="104000"/>
              </a:lnSpc>
              <a:spcBef>
                <a:spcPts val="5"/>
              </a:spcBef>
            </a:pP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三是深入推进党风廉政建设和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反腐败斗争。</a:t>
            </a:r>
            <a:r>
              <a:rPr sz="2400" kern="0" spc="-5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强调完善党和国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家监督体系</a:t>
            </a:r>
            <a:r>
              <a:rPr sz="2400" kern="0" spc="-3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，强化全面从严治党主体责任和监督责任。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40" name="textbox 240"/>
          <p:cNvSpPr/>
          <p:nvPr/>
        </p:nvSpPr>
        <p:spPr>
          <a:xfrm>
            <a:off x="449378" y="124123"/>
            <a:ext cx="8199755" cy="3933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98295" algn="l" rtl="0" eaLnBrk="0">
              <a:lnSpc>
                <a:spcPct val="90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中国式现代化是走和平发展</a:t>
            </a:r>
            <a:r>
              <a:rPr sz="3200" b="1" kern="0" spc="-2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道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208655" algn="l" rtl="0" eaLnBrk="0">
              <a:lnSpc>
                <a:spcPct val="97000"/>
              </a:lnSpc>
              <a:spcBef>
                <a:spcPts val="25"/>
              </a:spcBef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路的现代化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52755" algn="l" rtl="0" eaLnBrk="0">
              <a:lnSpc>
                <a:spcPct val="108000"/>
              </a:lnSpc>
              <a:spcBef>
                <a:spcPts val="5"/>
              </a:spcBef>
            </a:pP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全会强调，</a:t>
            </a:r>
            <a:r>
              <a:rPr sz="2400" kern="0" spc="-4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中国式现代化是走和平发展道路的现代化。必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须坚定奉行独立自主的和平外交政策，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推动构建人类命运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同体，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践行全人类共同价值</a:t>
            </a:r>
            <a:r>
              <a:rPr sz="2400" kern="0" spc="-2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，落实全球发展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倡议、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全球安全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倡议、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全球文明倡议，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倡导平等有序的世界多极化、</a:t>
            </a:r>
            <a:r>
              <a:rPr sz="2400" kern="0" spc="-5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普惠包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容的经济全球化，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深化外事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工作机制改革，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参与引领全球治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理体系改革和建设</a:t>
            </a:r>
            <a:r>
              <a:rPr sz="2400" kern="0" spc="-3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，坚定维护国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家主权、安全、发展利益。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44" name="textbox 244"/>
          <p:cNvSpPr/>
          <p:nvPr/>
        </p:nvSpPr>
        <p:spPr>
          <a:xfrm>
            <a:off x="902004" y="2723794"/>
            <a:ext cx="5657850" cy="380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第三部分     全面贯彻落实二十届三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中全会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48" name="textbox 248"/>
          <p:cNvSpPr/>
          <p:nvPr/>
        </p:nvSpPr>
        <p:spPr>
          <a:xfrm>
            <a:off x="449376" y="351587"/>
            <a:ext cx="8196580" cy="31775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4960" algn="l" rtl="0" eaLnBrk="0">
              <a:lnSpc>
                <a:spcPct val="97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全党全国的一项重大政治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任务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44195" algn="l" rtl="0" eaLnBrk="0">
              <a:lnSpc>
                <a:spcPct val="108000"/>
              </a:lnSpc>
              <a:spcBef>
                <a:spcPts val="5"/>
              </a:spcBef>
            </a:pP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全会指出</a:t>
            </a:r>
            <a:r>
              <a:rPr sz="24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，学习好贯彻好全会精神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是当前和今后一个时期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全党全国的一项重大政治任务。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深入学习领会全会精神</a:t>
            </a:r>
            <a:r>
              <a:rPr sz="24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深刻领会和把握进一步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全面深化改革的主题、</a:t>
            </a:r>
            <a:r>
              <a:rPr sz="2400" b="1" kern="0" spc="-47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重大原则、</a:t>
            </a:r>
            <a:r>
              <a:rPr sz="2400" b="1" kern="0" spc="-60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7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大举措、</a:t>
            </a:r>
            <a:r>
              <a:rPr sz="2400" b="1" kern="0" spc="-6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7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根本保证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全党上下要齐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心协力抓好《决定》贯彻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落实，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把进一步全面深化改革的战略部署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转化为推进中国式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现代化的强大力量。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52" name="textbox 252"/>
          <p:cNvSpPr/>
          <p:nvPr/>
        </p:nvSpPr>
        <p:spPr>
          <a:xfrm>
            <a:off x="449073" y="236010"/>
            <a:ext cx="8196580" cy="3630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8770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坚定不移实现全年经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济社会发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25215" algn="l" rtl="0" eaLnBrk="0">
              <a:lnSpc>
                <a:spcPct val="94000"/>
              </a:lnSpc>
              <a:spcBef>
                <a:spcPts val="20"/>
              </a:spcBef>
            </a:pPr>
            <a:r>
              <a:rPr sz="3200" b="1" kern="0" spc="-2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展目标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452755" algn="l" rtl="0" eaLnBrk="0">
              <a:lnSpc>
                <a:spcPct val="107000"/>
              </a:lnSpc>
              <a:spcBef>
                <a:spcPts val="145"/>
              </a:spcBef>
            </a:pP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全会分析了当前形势和任务，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调坚定不移实现全年经济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社会发展目标。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要按照党中央关于经济工作的决策部署</a:t>
            </a:r>
            <a:r>
              <a:rPr sz="24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，落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实好宏观政策，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积极扩大国内需求，</a:t>
            </a:r>
            <a:r>
              <a:rPr sz="2400" kern="0" spc="-4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因地制宜发展新质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</a:t>
            </a:r>
            <a:r>
              <a:rPr sz="2400" b="1" kern="0" spc="-2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，加快培育外贸新动能，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扎实推进绿色低碳发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切实保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障和改善民生，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巩固拓展脱贫攻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坚成果。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要总结评估“十四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</a:t>
            </a:r>
            <a:r>
              <a:rPr sz="2400" kern="0" spc="-4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”规划落实情况，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切实搞好“十五五</a:t>
            </a:r>
            <a:r>
              <a:rPr sz="2400" kern="0" spc="-5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”规划前期谋划工作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845" algn="l" rtl="0" eaLnBrk="0">
              <a:lnSpc>
                <a:spcPct val="94000"/>
              </a:lnSpc>
              <a:spcBef>
                <a:spcPct val="0"/>
              </a:spcBef>
            </a:pPr>
            <a:r>
              <a:rPr sz="6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56" name="textbox 256"/>
          <p:cNvSpPr/>
          <p:nvPr/>
        </p:nvSpPr>
        <p:spPr>
          <a:xfrm>
            <a:off x="448462" y="480491"/>
            <a:ext cx="8200390" cy="3386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77975" algn="l" rtl="0" eaLnBrk="0">
              <a:lnSpc>
                <a:spcPct val="97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落实好重点领域风险的各项举措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453390" algn="l" rtl="0" eaLnBrk="0">
              <a:lnSpc>
                <a:spcPct val="108000"/>
              </a:lnSpc>
              <a:spcBef>
                <a:spcPts val="1420"/>
              </a:spcBef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全会指出</a:t>
            </a:r>
            <a:r>
              <a:rPr sz="2400" kern="0" spc="-3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，要统筹好发展和安全</a:t>
            </a:r>
            <a:r>
              <a:rPr sz="2400" kern="0" spc="-2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，落实好防范化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</a:t>
            </a:r>
            <a:r>
              <a:rPr sz="24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房地产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kern="0" spc="-5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地方政府债务、</a:t>
            </a:r>
            <a:r>
              <a:rPr sz="2400" b="1" kern="0" spc="-49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中小金融机构等重点领域风险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的各项举措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严格落实安全生产责任，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完善自然灾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害特别是洪涝灾害监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测、</a:t>
            </a:r>
            <a:r>
              <a:rPr sz="2400" kern="0" spc="-5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防控措施，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织密社会安全风险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防控网，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切实维护社会稳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定。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要加强舆论引导</a:t>
            </a:r>
            <a:r>
              <a:rPr sz="24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，有效防范化解意识形态风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险。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要有效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应对外部风险挑战，</a:t>
            </a:r>
            <a:r>
              <a:rPr sz="2400" kern="0" spc="-4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引领全球治理，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主动塑造有利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外部环境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0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480" algn="l" rtl="0" eaLnBrk="0">
              <a:lnSpc>
                <a:spcPct val="94000"/>
              </a:lnSpc>
              <a:spcBef>
                <a:spcPct val="0"/>
              </a:spcBef>
            </a:pPr>
            <a:r>
              <a:rPr sz="6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32" name="textbox 32"/>
          <p:cNvSpPr/>
          <p:nvPr/>
        </p:nvSpPr>
        <p:spPr>
          <a:xfrm>
            <a:off x="1175105" y="533825"/>
            <a:ext cx="6422390" cy="3630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38480" algn="l" rtl="0" eaLnBrk="0">
              <a:lnSpc>
                <a:spcPct val="90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准确理解全面深化改革与中国式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66620" algn="l" rtl="0" eaLnBrk="0">
              <a:lnSpc>
                <a:spcPct val="97000"/>
              </a:lnSpc>
              <a:spcBef>
                <a:spcPts val="25"/>
              </a:spcBef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现代化的关系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2235" indent="20955" algn="l" rtl="0" eaLnBrk="0">
              <a:lnSpc>
                <a:spcPct val="134000"/>
              </a:lnSpc>
              <a:spcBef>
                <a:spcPts val="730"/>
              </a:spcBef>
            </a:pP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中国式现代化是中心任务</a:t>
            </a:r>
            <a:r>
              <a:rPr sz="2400" kern="0" spc="-3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，是民族复兴之路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全面深化改革是中国式现代化的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根本动力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全面深化改革要紧扣推进中国式现代化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这个主题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60" name="textbox 260"/>
          <p:cNvSpPr/>
          <p:nvPr/>
        </p:nvSpPr>
        <p:spPr>
          <a:xfrm>
            <a:off x="449684" y="351587"/>
            <a:ext cx="8195944" cy="35801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93925" algn="l" rtl="0" eaLnBrk="0">
              <a:lnSpc>
                <a:spcPct val="97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抓好党的创新理论武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6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43560" algn="l" rtl="0" eaLnBrk="0">
              <a:lnSpc>
                <a:spcPct val="108000"/>
              </a:lnSpc>
              <a:spcBef>
                <a:spcPct val="0"/>
              </a:spcBef>
            </a:pP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全会强调</a:t>
            </a:r>
            <a:r>
              <a:rPr sz="2400" kern="0" spc="-3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，要结合学习宣传贯彻全会精神</a:t>
            </a:r>
            <a:r>
              <a:rPr sz="2400" kern="0" spc="-3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，抓好</a:t>
            </a:r>
            <a:r>
              <a:rPr sz="2400" b="1" kern="0" spc="-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党的创新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7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理论武装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6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提高全党马克思主义水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平和现代化建设能力。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健全全面从严治党体系，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切实改进作风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克服形式主义、</a:t>
            </a:r>
            <a:r>
              <a:rPr sz="2400" kern="0" spc="-5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僚主义顽疾，</a:t>
            </a:r>
            <a:r>
              <a:rPr sz="2400" kern="0" spc="-6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持续为基层减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负，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深入推进党风廉政建设和反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腐败斗争，</a:t>
            </a:r>
            <a:r>
              <a:rPr sz="2400" kern="0" spc="-5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扎实做好巡视工作。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要巩固拓展主题教育成果</a:t>
            </a:r>
            <a:r>
              <a:rPr sz="2400" kern="0" spc="-2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深化党纪学习教育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5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维护党的团结统一</a:t>
            </a:r>
            <a:r>
              <a:rPr sz="2400" kern="0" spc="-2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，不断增强党的创造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力、凝聚力、</a:t>
            </a:r>
            <a:r>
              <a:rPr sz="2400" kern="0" spc="-5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战斗力。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64" name="textbox 264"/>
          <p:cNvSpPr/>
          <p:nvPr/>
        </p:nvSpPr>
        <p:spPr>
          <a:xfrm>
            <a:off x="451819" y="351587"/>
            <a:ext cx="8194040" cy="523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08630" algn="l" rtl="0" eaLnBrk="0">
              <a:lnSpc>
                <a:spcPct val="97000"/>
              </a:lnSpc>
            </a:pP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其它重要事项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4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670" indent="346075" algn="l" rtl="0" eaLnBrk="0">
              <a:lnSpc>
                <a:spcPct val="103000"/>
              </a:lnSpc>
              <a:spcBef>
                <a:spcPts val="730"/>
              </a:spcBef>
            </a:pP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全会按照党章规定，</a:t>
            </a:r>
            <a:r>
              <a:rPr sz="2400" kern="0" spc="-5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决定递补中央委员会候补委员丁向群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、于立军、于吉红为中央委员会委员。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625475" algn="l" rtl="0" eaLnBrk="0">
              <a:lnSpc>
                <a:spcPct val="103000"/>
              </a:lnSpc>
              <a:spcBef>
                <a:spcPts val="730"/>
              </a:spcBef>
            </a:pP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全会决定，</a:t>
            </a:r>
            <a:r>
              <a:rPr sz="2400" kern="0" spc="-5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接受秦刚同志辞职申请，</a:t>
            </a:r>
            <a:r>
              <a:rPr sz="2400" kern="0" spc="-6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免去秦刚同志中央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委员会委员职务。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774700" algn="l" rtl="0" eaLnBrk="0">
              <a:lnSpc>
                <a:spcPct val="106000"/>
              </a:lnSpc>
              <a:spcBef>
                <a:spcPts val="725"/>
              </a:spcBef>
            </a:pPr>
            <a:r>
              <a:rPr sz="2400" kern="0" spc="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全会审议并通过了中共中央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军事委员会关于李尚福、李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玉超、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孙金明严重违纪违法问题的审查报告</a:t>
            </a:r>
            <a:r>
              <a:rPr sz="2400" kern="0" spc="-2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，确认中央</a:t>
            </a:r>
            <a:r>
              <a:rPr sz="2400" kern="0" spc="4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政治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局之前作出的给予李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尚福、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李玉超、</a:t>
            </a:r>
            <a:r>
              <a:rPr sz="2400" kern="0" spc="-60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孙金明开除党籍的处分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1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5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305" algn="l" rtl="0" eaLnBrk="0">
              <a:lnSpc>
                <a:spcPct val="94000"/>
              </a:lnSpc>
            </a:pPr>
            <a:r>
              <a:rPr sz="6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268" name="textbox 268"/>
          <p:cNvSpPr/>
          <p:nvPr/>
        </p:nvSpPr>
        <p:spPr>
          <a:xfrm>
            <a:off x="451205" y="740454"/>
            <a:ext cx="8194675" cy="3975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39185" algn="l" rtl="0" eaLnBrk="0">
              <a:lnSpc>
                <a:spcPct val="98000"/>
              </a:lnSpc>
            </a:pPr>
            <a:r>
              <a:rPr sz="3200" b="1" kern="0" spc="-2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小结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6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542290" algn="l" rtl="0" eaLnBrk="0">
              <a:lnSpc>
                <a:spcPct val="108000"/>
              </a:lnSpc>
              <a:spcBef>
                <a:spcPts val="5"/>
              </a:spcBef>
            </a:pP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全会号召</a:t>
            </a:r>
            <a:r>
              <a:rPr sz="2400" kern="0" spc="-3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，全党全军全国各族人民</a:t>
            </a:r>
            <a:r>
              <a:rPr sz="24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400" b="1" kern="0" spc="-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更加紧密地团结在以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7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习近平同志为核心的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党中央周围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kern="0" spc="6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高举改革开放旗帜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凝心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聚力、</a:t>
            </a:r>
            <a:r>
              <a:rPr sz="2400" kern="0" spc="-6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奋发进取，</a:t>
            </a:r>
            <a:r>
              <a:rPr sz="2400" kern="0" spc="-5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为全面建成社会主义现代化强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国、</a:t>
            </a:r>
            <a:r>
              <a:rPr sz="2400" kern="0" spc="-58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实现第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二个百年奋斗目标，</a:t>
            </a:r>
            <a:r>
              <a:rPr sz="2400" kern="0" spc="-5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以中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国式现代化全面推进中华民族伟大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复兴而努力奋斗！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36" name="textbox 36"/>
          <p:cNvSpPr/>
          <p:nvPr/>
        </p:nvSpPr>
        <p:spPr>
          <a:xfrm>
            <a:off x="472846" y="2723794"/>
            <a:ext cx="6742430" cy="380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213995" algn="l"/>
              </a:tabLst>
            </a:pP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第一部分    二十届三中全会重要地位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5546" y="2760268"/>
            <a:ext cx="202082" cy="2237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451815" y="807517"/>
            <a:ext cx="8195309" cy="3909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6365" algn="l" rtl="0" eaLnBrk="0">
              <a:lnSpc>
                <a:spcPct val="97000"/>
              </a:lnSpc>
            </a:pPr>
            <a:r>
              <a:rPr sz="3200" b="1" kern="0" spc="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关键时期召开的极为重要的</a:t>
            </a:r>
            <a:r>
              <a:rPr sz="3200" b="1" kern="0" spc="-10">
                <a:solidFill>
                  <a:srgbClr val="733C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会议</a:t>
            </a:r>
            <a:endParaRPr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60045" algn="l" rtl="0" eaLnBrk="0">
              <a:lnSpc>
                <a:spcPct val="106000"/>
              </a:lnSpc>
              <a:spcBef>
                <a:spcPts val="725"/>
              </a:spcBef>
            </a:pP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这次会议是在我们党带领人民以中国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式现代化全面推进强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国建设、</a:t>
            </a:r>
            <a:r>
              <a:rPr sz="2400" kern="0" spc="-4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6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民族复兴伟业的关键时期召开的一次极为重要的</a:t>
            </a:r>
            <a:r>
              <a:rPr sz="2400" kern="0" spc="5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71170" algn="l" rtl="0" eaLnBrk="0">
              <a:lnSpc>
                <a:spcPct val="106000"/>
              </a:lnSpc>
            </a:pP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中国共产党坚定不移高举改革开放旗帜，</a:t>
            </a:r>
            <a:r>
              <a:rPr sz="2400" kern="0" spc="-59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2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紧紧围绕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推进中</a:t>
            </a:r>
            <a:r>
              <a:rPr sz="2400" kern="0" spc="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7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国式现代化进一步全面深化改革而召开的一次十分重要的会</a:t>
            </a:r>
            <a:r>
              <a:rPr sz="2400" kern="0" spc="1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30">
                <a:solidFill>
                  <a:srgbClr val="6499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议。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6"/>
          </a:xfrm>
          <a:prstGeom prst="rect">
            <a:avLst/>
          </a:prstGeom>
        </p:spPr>
      </p:pic>
      <p:sp>
        <p:nvSpPr>
          <p:cNvPr id="46" name="textbox 46"/>
          <p:cNvSpPr/>
          <p:nvPr/>
        </p:nvSpPr>
        <p:spPr>
          <a:xfrm>
            <a:off x="472846" y="2194464"/>
            <a:ext cx="7392034" cy="13315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tabLst>
                <a:tab pos="213995" algn="l"/>
              </a:tabLst>
            </a:pPr>
            <a:r>
              <a:rPr sz="2400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2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2400" b="1" kern="0" spc="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新时代以来全面深化改革大</a:t>
            </a:r>
            <a:r>
              <a:rPr sz="24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事记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19000"/>
              </a:lnSpc>
              <a:spcBef>
                <a:spcPts val="625"/>
              </a:spcBef>
              <a:tabLst>
                <a:tab pos="213995" algn="l"/>
              </a:tabLst>
            </a:pPr>
            <a:r>
              <a:rPr sz="2400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b="1" kern="0" spc="3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2400" b="1" kern="0" spc="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新时代以来全面深化改革的成功实践和伟大</a:t>
            </a:r>
            <a:r>
              <a:rPr sz="2400" b="1" kern="0" spc="-1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成就</a:t>
            </a:r>
            <a:r>
              <a:rPr sz="2400" b="1" kern="0" spc="50">
                <a:solidFill>
                  <a:srgbClr val="0000C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5546" y="3289096"/>
            <a:ext cx="202082" cy="223723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5546" y="2760268"/>
            <a:ext cx="202082" cy="223723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85572" y="2230963"/>
            <a:ext cx="202284" cy="223946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9"/>
</p:tagLst>
</file>

<file path=ppt/tags/tag4.xml><?xml version="1.0" encoding="utf-8"?>
<p:tagLst xmlns:p="http://schemas.openxmlformats.org/presentationml/2006/main">
  <p:tag name="PA" val="v5.2.9"/>
</p:tagLst>
</file>

<file path=ppt/tags/tag5.xml><?xml version="1.0" encoding="utf-8"?>
<p:tagLst xmlns:p="http://schemas.openxmlformats.org/presentationml/2006/main">
  <p:tag name="PA" val="v5.2.9"/>
</p:tagLst>
</file>

<file path=ppt/tags/tag6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3.07.14"/>
  <p:tag name="AS_TITLE" val="Aspose.Slides for .NET 4.0 Client Profile"/>
  <p:tag name="AS_VERSION" val="23.7"/>
  <p:tag name="COMMONDATA" val="eyJoZGlkIjoiNzg2MWE5NjI4YmFjNGY5YmExZDkxNjVjZjE3YWE5YmYifQ=="/>
  <p:tag name="commondata" val="eyJoZGlkIjoiM2I1ZWNhYTkxNzQ2NTM0YmUzMTc5OWVhMGI4NDhmYzc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13783</Words>
  <Application>WPS 演示</Application>
  <PresentationFormat/>
  <Paragraphs>512</Paragraphs>
  <Slides>62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74" baseType="lpstr">
      <vt:lpstr>Arial</vt:lpstr>
      <vt:lpstr>宋体</vt:lpstr>
      <vt:lpstr>Wingdings</vt:lpstr>
      <vt:lpstr>Arial</vt:lpstr>
      <vt:lpstr>微软雅黑</vt:lpstr>
      <vt:lpstr>黑体</vt:lpstr>
      <vt:lpstr>阿里巴巴普惠体 Light</vt:lpstr>
      <vt:lpstr>字魂58号-创中黑-Regular</vt:lpstr>
      <vt:lpstr>思源宋体 CN SemiBold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今日公文网官网：www.jinrigongwen.com</Company>
  <LinksUpToDate>false</LinksUpToDate>
  <SharedDoc>false</SharedDoc>
  <HyperlinksChanged>false</HyperlinksChanged>
  <AppVersion>14.0000</AppVersion>
  <Manager>今日公文网官网：www.jinrigongwen.com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今日公文网官网：www.jinrigongwen.com</dc:title>
  <dc:creator>今日公文网官网：www.jinrigongwen.com</dc:creator>
  <cp:keywords>今日公文网官网：www.jinrigongwen.com</cp:keywords>
  <dc:description>今日公文网官网：www.jinrigongwen.com</dc:description>
  <dc:subject>今日公文网官网：www.jinrigongwen.com</dc:subject>
  <cp:category>今日公文网官网：www.jinrigongwen.com</cp:category>
  <cp:lastModifiedBy>批注</cp:lastModifiedBy>
  <cp:revision>3</cp:revision>
  <dcterms:created xsi:type="dcterms:W3CDTF">2024-07-22T02:19:00Z</dcterms:created>
  <dcterms:modified xsi:type="dcterms:W3CDTF">2024-07-25T08:34:51Z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2024-07-24T02:18:13Z</vt:filetime>
  </property>
  <property fmtid="{D5CDD505-2E9C-101B-9397-08002B2CF9AE}" pid="3" name="CRO">
    <vt:lpwstr>wqlLaW5nc29mdCBQREYgdG8gV1BTIDEwMA</vt:lpwstr>
  </property>
  <property fmtid="{D5CDD505-2E9C-101B-9397-08002B2CF9AE}" pid="4" name="ICV">
    <vt:lpwstr>7F9E6FE41F1E43D0ADBDCE4B434AA816_12</vt:lpwstr>
  </property>
  <property fmtid="{D5CDD505-2E9C-101B-9397-08002B2CF9AE}" pid="5" name="KSOProductBuildVer">
    <vt:lpwstr>2052-12.1.0.17147</vt:lpwstr>
  </property>
</Properties>
</file>